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drawings/drawing3.xml" ContentType="application/vnd.openxmlformats-officedocument.drawingml.chartshapes+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drawings/drawing4.xml" ContentType="application/vnd.openxmlformats-officedocument.drawingml.chartshap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4.xml" ContentType="application/vnd.openxmlformats-officedocument.themeOverride+xml"/>
  <Override PartName="/ppt/drawings/drawing5.xml" ContentType="application/vnd.openxmlformats-officedocument.drawingml.chartshapes+xml"/>
  <Override PartName="/ppt/notesSlides/notesSlide8.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5.xml" ContentType="application/vnd.openxmlformats-officedocument.themeOverride+xml"/>
  <Override PartName="/ppt/drawings/drawing6.xml" ContentType="application/vnd.openxmlformats-officedocument.drawingml.chartshape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6.xml" ContentType="application/vnd.openxmlformats-officedocument.themeOverride+xml"/>
  <Override PartName="/ppt/drawings/drawing7.xml" ContentType="application/vnd.openxmlformats-officedocument.drawingml.chartshapes+xml"/>
  <Override PartName="/ppt/notesSlides/notesSlide10.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7.xml" ContentType="application/vnd.openxmlformats-officedocument.themeOverride+xml"/>
  <Override PartName="/ppt/drawings/drawing8.xml" ContentType="application/vnd.openxmlformats-officedocument.drawingml.chartshapes+xml"/>
  <Override PartName="/ppt/notesSlides/notesSlide11.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8.xml" ContentType="application/vnd.openxmlformats-officedocument.themeOverride+xml"/>
  <Override PartName="/ppt/drawings/drawing9.xml" ContentType="application/vnd.openxmlformats-officedocument.drawingml.chartshapes+xml"/>
  <Override PartName="/ppt/notesSlides/notesSlide12.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9.xml" ContentType="application/vnd.openxmlformats-officedocument.themeOverride+xml"/>
  <Override PartName="/ppt/drawings/drawing10.xml" ContentType="application/vnd.openxmlformats-officedocument.drawingml.chartshapes+xml"/>
  <Override PartName="/ppt/notesSlides/notesSlide13.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11.xml" ContentType="application/vnd.openxmlformats-officedocument.drawingml.chartshapes+xml"/>
  <Override PartName="/ppt/notesSlides/notesSlide14.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0.xml" ContentType="application/vnd.openxmlformats-officedocument.themeOverride+xml"/>
  <Override PartName="/ppt/drawings/drawing12.xml" ContentType="application/vnd.openxmlformats-officedocument.drawingml.chartshapes+xml"/>
  <Override PartName="/ppt/notesSlides/notesSlide15.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11.xml" ContentType="application/vnd.openxmlformats-officedocument.themeOverride+xml"/>
  <Override PartName="/ppt/drawings/drawing13.xml" ContentType="application/vnd.openxmlformats-officedocument.drawingml.chartshapes+xml"/>
  <Override PartName="/ppt/notesSlides/notesSlide16.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12.xml" ContentType="application/vnd.openxmlformats-officedocument.themeOverride+xml"/>
  <Override PartName="/ppt/drawings/drawing14.xml" ContentType="application/vnd.openxmlformats-officedocument.drawingml.chartshapes+xml"/>
  <Override PartName="/ppt/notesSlides/notesSlide17.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13.xml" ContentType="application/vnd.openxmlformats-officedocument.themeOverride+xml"/>
  <Override PartName="/ppt/drawings/drawing15.xml" ContentType="application/vnd.openxmlformats-officedocument.drawingml.chartshapes+xml"/>
  <Override PartName="/ppt/notesSlides/notesSlide18.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drawings/drawing16.xml" ContentType="application/vnd.openxmlformats-officedocument.drawingml.chartshapes+xml"/>
  <Override PartName="/ppt/notesSlides/notesSlide19.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14.xml" ContentType="application/vnd.openxmlformats-officedocument.themeOverride+xml"/>
  <Override PartName="/ppt/drawings/drawing17.xml" ContentType="application/vnd.openxmlformats-officedocument.drawingml.chartshapes+xml"/>
  <Override PartName="/ppt/notesSlides/notesSlide20.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15.xml" ContentType="application/vnd.openxmlformats-officedocument.themeOverride+xml"/>
  <Override PartName="/ppt/drawings/drawing18.xml" ContentType="application/vnd.openxmlformats-officedocument.drawingml.chartshapes+xml"/>
  <Override PartName="/ppt/notesSlides/notesSlide21.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heme/themeOverride16.xml" ContentType="application/vnd.openxmlformats-officedocument.themeOverride+xml"/>
  <Override PartName="/ppt/drawings/drawing19.xml" ContentType="application/vnd.openxmlformats-officedocument.drawingml.chartshapes+xml"/>
  <Override PartName="/ppt/notesSlides/notesSlide22.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heme/themeOverride17.xml" ContentType="application/vnd.openxmlformats-officedocument.themeOverride+xml"/>
  <Override PartName="/ppt/drawings/drawing20.xml" ContentType="application/vnd.openxmlformats-officedocument.drawingml.chartshapes+xml"/>
  <Override PartName="/ppt/notesSlides/notesSlide23.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drawings/drawing21.xml" ContentType="application/vnd.openxmlformats-officedocument.drawingml.chartshapes+xml"/>
  <Override PartName="/ppt/notesSlides/notesSlide24.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drawings/drawing22.xml" ContentType="application/vnd.openxmlformats-officedocument.drawingml.chartshapes+xml"/>
  <Override PartName="/ppt/notesSlides/notesSlide25.xml" ContentType="application/vnd.openxmlformats-officedocument.presentationml.notesSl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drawings/drawing23.xml" ContentType="application/vnd.openxmlformats-officedocument.drawingml.chartshapes+xml"/>
  <Override PartName="/ppt/notesSlides/notesSlide26.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drawings/drawing24.xml" ContentType="application/vnd.openxmlformats-officedocument.drawingml.chartshapes+xml"/>
  <Override PartName="/ppt/notesSlides/notesSlide27.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drawings/drawing25.xml" ContentType="application/vnd.openxmlformats-officedocument.drawingml.chartshapes+xml"/>
  <Override PartName="/ppt/notesSlides/notesSlide28.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drawings/drawing26.xml" ContentType="application/vnd.openxmlformats-officedocument.drawingml.chartshapes+xml"/>
  <Override PartName="/ppt/notesSlides/notesSlide29.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theme/themeOverride18.xml" ContentType="application/vnd.openxmlformats-officedocument.themeOverride+xml"/>
  <Override PartName="/ppt/drawings/drawing27.xml" ContentType="application/vnd.openxmlformats-officedocument.drawingml.chartshapes+xml"/>
  <Override PartName="/ppt/notesSlides/notesSlide30.xml" ContentType="application/vnd.openxmlformats-officedocument.presentationml.notesSl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heme/themeOverride19.xml" ContentType="application/vnd.openxmlformats-officedocument.themeOverride+xml"/>
  <Override PartName="/ppt/drawings/drawing28.xml" ContentType="application/vnd.openxmlformats-officedocument.drawingml.chartshapes+xml"/>
  <Override PartName="/ppt/notesSlides/notesSlide31.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theme/themeOverride20.xml" ContentType="application/vnd.openxmlformats-officedocument.themeOverride+xml"/>
  <Override PartName="/ppt/drawings/drawing29.xml" ContentType="application/vnd.openxmlformats-officedocument.drawingml.chartshapes+xml"/>
  <Override PartName="/ppt/notesSlides/notesSlide32.xml" ContentType="application/vnd.openxmlformats-officedocument.presentationml.notesSlid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heme/themeOverride21.xml" ContentType="application/vnd.openxmlformats-officedocument.themeOverride+xml"/>
  <Override PartName="/ppt/drawings/drawing30.xml" ContentType="application/vnd.openxmlformats-officedocument.drawingml.chartshapes+xml"/>
  <Override PartName="/ppt/notesSlides/notesSlide33.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heme/themeOverride22.xml" ContentType="application/vnd.openxmlformats-officedocument.themeOverride+xml"/>
  <Override PartName="/ppt/drawings/drawing31.xml" ContentType="application/vnd.openxmlformats-officedocument.drawingml.chartshapes+xml"/>
  <Override PartName="/ppt/notesSlides/notesSlide34.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heme/themeOverride23.xml" ContentType="application/vnd.openxmlformats-officedocument.themeOverride+xml"/>
  <Override PartName="/ppt/drawings/drawing32.xml" ContentType="application/vnd.openxmlformats-officedocument.drawingml.chartshapes+xml"/>
  <Override PartName="/ppt/notesSlides/notesSlide35.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heme/themeOverride24.xml" ContentType="application/vnd.openxmlformats-officedocument.themeOverride+xml"/>
  <Override PartName="/ppt/drawings/drawing33.xml" ContentType="application/vnd.openxmlformats-officedocument.drawingml.chartshapes+xml"/>
  <Override PartName="/ppt/notesSlides/notesSlide36.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heme/themeOverride25.xml" ContentType="application/vnd.openxmlformats-officedocument.themeOverride+xml"/>
  <Override PartName="/ppt/drawings/drawing34.xml" ContentType="application/vnd.openxmlformats-officedocument.drawingml.chartshapes+xml"/>
  <Override PartName="/ppt/notesSlides/notesSlide37.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heme/themeOverride26.xml" ContentType="application/vnd.openxmlformats-officedocument.themeOverride+xml"/>
  <Override PartName="/ppt/drawings/drawing35.xml" ContentType="application/vnd.openxmlformats-officedocument.drawingml.chartshapes+xml"/>
  <Override PartName="/ppt/notesSlides/notesSlide3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heme/themeOverride27.xml" ContentType="application/vnd.openxmlformats-officedocument.themeOverride+xml"/>
  <Override PartName="/ppt/drawings/drawing36.xml" ContentType="application/vnd.openxmlformats-officedocument.drawingml.chartshapes+xml"/>
  <Override PartName="/ppt/notesSlides/notesSlide3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heme/themeOverride28.xml" ContentType="application/vnd.openxmlformats-officedocument.themeOverride+xml"/>
  <Override PartName="/ppt/drawings/drawing37.xml" ContentType="application/vnd.openxmlformats-officedocument.drawingml.chartshapes+xml"/>
  <Override PartName="/ppt/notesSlides/notesSlide4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heme/themeOverride29.xml" ContentType="application/vnd.openxmlformats-officedocument.themeOverride+xml"/>
  <Override PartName="/ppt/drawings/drawing38.xml" ContentType="application/vnd.openxmlformats-officedocument.drawingml.chartshapes+xml"/>
  <Override PartName="/ppt/notesSlides/notesSlide41.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heme/themeOverride30.xml" ContentType="application/vnd.openxmlformats-officedocument.themeOverride+xml"/>
  <Override PartName="/ppt/drawings/drawing39.xml" ContentType="application/vnd.openxmlformats-officedocument.drawingml.chartshapes+xml"/>
  <Override PartName="/ppt/notesSlides/notesSlide42.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drawings/drawing40.xml" ContentType="application/vnd.openxmlformats-officedocument.drawingml.chartshape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89"/>
  </p:notesMasterIdLst>
  <p:sldIdLst>
    <p:sldId id="256" r:id="rId5"/>
    <p:sldId id="1044" r:id="rId6"/>
    <p:sldId id="1043" r:id="rId7"/>
    <p:sldId id="1086" r:id="rId8"/>
    <p:sldId id="1120" r:id="rId9"/>
    <p:sldId id="1122" r:id="rId10"/>
    <p:sldId id="1028" r:id="rId11"/>
    <p:sldId id="1053" r:id="rId12"/>
    <p:sldId id="1027" r:id="rId13"/>
    <p:sldId id="1054" r:id="rId14"/>
    <p:sldId id="1046" r:id="rId15"/>
    <p:sldId id="1057" r:id="rId16"/>
    <p:sldId id="1047" r:id="rId17"/>
    <p:sldId id="1058" r:id="rId18"/>
    <p:sldId id="1048" r:id="rId19"/>
    <p:sldId id="1056" r:id="rId20"/>
    <p:sldId id="1049" r:id="rId21"/>
    <p:sldId id="1059" r:id="rId22"/>
    <p:sldId id="1050" r:id="rId23"/>
    <p:sldId id="1060" r:id="rId24"/>
    <p:sldId id="1051" r:id="rId25"/>
    <p:sldId id="1061" r:id="rId26"/>
    <p:sldId id="1052" r:id="rId27"/>
    <p:sldId id="1055" r:id="rId28"/>
    <p:sldId id="1030" r:id="rId29"/>
    <p:sldId id="1062" r:id="rId30"/>
    <p:sldId id="1078" r:id="rId31"/>
    <p:sldId id="1077" r:id="rId32"/>
    <p:sldId id="1079" r:id="rId33"/>
    <p:sldId id="1082" r:id="rId34"/>
    <p:sldId id="1080" r:id="rId35"/>
    <p:sldId id="1083" r:id="rId36"/>
    <p:sldId id="1081" r:id="rId37"/>
    <p:sldId id="1084" r:id="rId38"/>
    <p:sldId id="1029" r:id="rId39"/>
    <p:sldId id="1063" r:id="rId40"/>
    <p:sldId id="1085" r:id="rId41"/>
    <p:sldId id="1089" r:id="rId42"/>
    <p:sldId id="1121" r:id="rId43"/>
    <p:sldId id="1090" r:id="rId44"/>
    <p:sldId id="1087" r:id="rId45"/>
    <p:sldId id="1091" r:id="rId46"/>
    <p:sldId id="1088" r:id="rId47"/>
    <p:sldId id="1092" r:id="rId48"/>
    <p:sldId id="1032" r:id="rId49"/>
    <p:sldId id="1066" r:id="rId50"/>
    <p:sldId id="1036" r:id="rId51"/>
    <p:sldId id="1067" r:id="rId52"/>
    <p:sldId id="1037" r:id="rId53"/>
    <p:sldId id="1068" r:id="rId54"/>
    <p:sldId id="1039" r:id="rId55"/>
    <p:sldId id="1069" r:id="rId56"/>
    <p:sldId id="1040" r:id="rId57"/>
    <p:sldId id="1070" r:id="rId58"/>
    <p:sldId id="1041" r:id="rId59"/>
    <p:sldId id="1071" r:id="rId60"/>
    <p:sldId id="1093" r:id="rId61"/>
    <p:sldId id="1094" r:id="rId62"/>
    <p:sldId id="1095" r:id="rId63"/>
    <p:sldId id="1096" r:id="rId64"/>
    <p:sldId id="1097" r:id="rId65"/>
    <p:sldId id="1098" r:id="rId66"/>
    <p:sldId id="1099" r:id="rId67"/>
    <p:sldId id="1100" r:id="rId68"/>
    <p:sldId id="1103" r:id="rId69"/>
    <p:sldId id="1104" r:id="rId70"/>
    <p:sldId id="1102" r:id="rId71"/>
    <p:sldId id="1107" r:id="rId72"/>
    <p:sldId id="1106" r:id="rId73"/>
    <p:sldId id="1105" r:id="rId74"/>
    <p:sldId id="1108" r:id="rId75"/>
    <p:sldId id="1115" r:id="rId76"/>
    <p:sldId id="1116" r:id="rId77"/>
    <p:sldId id="1117" r:id="rId78"/>
    <p:sldId id="1118" r:id="rId79"/>
    <p:sldId id="1119" r:id="rId80"/>
    <p:sldId id="1114" r:id="rId81"/>
    <p:sldId id="1109" r:id="rId82"/>
    <p:sldId id="1110" r:id="rId83"/>
    <p:sldId id="1111" r:id="rId84"/>
    <p:sldId id="1112" r:id="rId85"/>
    <p:sldId id="1113" r:id="rId86"/>
    <p:sldId id="1042" r:id="rId87"/>
    <p:sldId id="1072" r:id="rId8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1807730-E982-ECD7-3046-E52921FDF50F}" name="Melissa Shannon" initials="MS" userId="Melissa Shannon"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653165"/>
    <a:srgbClr val="165C7D"/>
    <a:srgbClr val="00C561"/>
    <a:srgbClr val="51D176"/>
    <a:srgbClr val="C25012"/>
    <a:srgbClr val="D7D2CB"/>
    <a:srgbClr val="73FDD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219"/>
    <p:restoredTop sz="94600"/>
  </p:normalViewPr>
  <p:slideViewPr>
    <p:cSldViewPr snapToGrid="0">
      <p:cViewPr varScale="1">
        <p:scale>
          <a:sx n="117" d="100"/>
          <a:sy n="117" d="100"/>
        </p:scale>
        <p:origin x="25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notesMaster" Target="notesMasters/notesMaster1.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presProps" Target="presProps.xml"/><Relationship Id="rId95" Type="http://schemas.microsoft.com/office/2018/10/relationships/authors" Target="authors.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theme" Target="theme/theme1.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t Sharkis" userId="8d32bccf-8ab6-4d87-8d8a-d9aaa7c1f4ab" providerId="ADAL" clId="{FF3EFCCF-BB2B-5778-9469-6AF7ADE54EEF}"/>
    <pc:docChg chg="undo custSel modSld">
      <pc:chgData name="Janet Sharkis" userId="8d32bccf-8ab6-4d87-8d8a-d9aaa7c1f4ab" providerId="ADAL" clId="{FF3EFCCF-BB2B-5778-9469-6AF7ADE54EEF}" dt="2026-10-13T03:33:19.816" v="2850" actId="20577"/>
      <pc:docMkLst>
        <pc:docMk/>
      </pc:docMkLst>
      <pc:sldChg chg="modNotesTx">
        <pc:chgData name="Janet Sharkis" userId="8d32bccf-8ab6-4d87-8d8a-d9aaa7c1f4ab" providerId="ADAL" clId="{FF3EFCCF-BB2B-5778-9469-6AF7ADE54EEF}" dt="2026-10-13T02:50:48.560" v="1147" actId="20577"/>
        <pc:sldMkLst>
          <pc:docMk/>
          <pc:sldMk cId="1194328097" sldId="1027"/>
        </pc:sldMkLst>
      </pc:sldChg>
      <pc:sldChg chg="modSp mod">
        <pc:chgData name="Janet Sharkis" userId="8d32bccf-8ab6-4d87-8d8a-d9aaa7c1f4ab" providerId="ADAL" clId="{FF3EFCCF-BB2B-5778-9469-6AF7ADE54EEF}" dt="2026-10-13T03:11:31.605" v="2016" actId="20577"/>
        <pc:sldMkLst>
          <pc:docMk/>
          <pc:sldMk cId="449652495" sldId="1040"/>
        </pc:sldMkLst>
        <pc:spChg chg="mod">
          <ac:chgData name="Janet Sharkis" userId="8d32bccf-8ab6-4d87-8d8a-d9aaa7c1f4ab" providerId="ADAL" clId="{FF3EFCCF-BB2B-5778-9469-6AF7ADE54EEF}" dt="2026-10-13T03:11:31.605" v="2016" actId="20577"/>
          <ac:spMkLst>
            <pc:docMk/>
            <pc:sldMk cId="449652495" sldId="1040"/>
            <ac:spMk id="9" creationId="{D035883D-3AAC-12B7-4848-88987B7C006F}"/>
          </ac:spMkLst>
        </pc:spChg>
      </pc:sldChg>
      <pc:sldChg chg="modSp mod">
        <pc:chgData name="Janet Sharkis" userId="8d32bccf-8ab6-4d87-8d8a-d9aaa7c1f4ab" providerId="ADAL" clId="{FF3EFCCF-BB2B-5778-9469-6AF7ADE54EEF}" dt="2026-10-13T03:14:09.443" v="2067" actId="313"/>
        <pc:sldMkLst>
          <pc:docMk/>
          <pc:sldMk cId="2416776926" sldId="1041"/>
        </pc:sldMkLst>
        <pc:spChg chg="mod">
          <ac:chgData name="Janet Sharkis" userId="8d32bccf-8ab6-4d87-8d8a-d9aaa7c1f4ab" providerId="ADAL" clId="{FF3EFCCF-BB2B-5778-9469-6AF7ADE54EEF}" dt="2026-10-13T03:14:09.443" v="2067" actId="313"/>
          <ac:spMkLst>
            <pc:docMk/>
            <pc:sldMk cId="2416776926" sldId="1041"/>
            <ac:spMk id="9" creationId="{C2CFBD13-FF5C-2CB2-3C8D-74329CD3BDDC}"/>
          </ac:spMkLst>
        </pc:spChg>
      </pc:sldChg>
      <pc:sldChg chg="modSp mod modNotesTx">
        <pc:chgData name="Janet Sharkis" userId="8d32bccf-8ab6-4d87-8d8a-d9aaa7c1f4ab" providerId="ADAL" clId="{FF3EFCCF-BB2B-5778-9469-6AF7ADE54EEF}" dt="2026-10-13T02:59:33.870" v="1883" actId="20577"/>
        <pc:sldMkLst>
          <pc:docMk/>
          <pc:sldMk cId="1855892721" sldId="1047"/>
        </pc:sldMkLst>
        <pc:spChg chg="mod">
          <ac:chgData name="Janet Sharkis" userId="8d32bccf-8ab6-4d87-8d8a-d9aaa7c1f4ab" providerId="ADAL" clId="{FF3EFCCF-BB2B-5778-9469-6AF7ADE54EEF}" dt="2026-10-13T02:56:15.208" v="1585" actId="20577"/>
          <ac:spMkLst>
            <pc:docMk/>
            <pc:sldMk cId="1855892721" sldId="1047"/>
            <ac:spMk id="18" creationId="{7758B825-E5D1-B5B6-915B-D45DCE5835A2}"/>
          </ac:spMkLst>
        </pc:spChg>
      </pc:sldChg>
      <pc:sldChg chg="modSp mod">
        <pc:chgData name="Janet Sharkis" userId="8d32bccf-8ab6-4d87-8d8a-d9aaa7c1f4ab" providerId="ADAL" clId="{FF3EFCCF-BB2B-5778-9469-6AF7ADE54EEF}" dt="2026-10-13T03:00:01.047" v="1884" actId="20577"/>
        <pc:sldMkLst>
          <pc:docMk/>
          <pc:sldMk cId="2906162414" sldId="1049"/>
        </pc:sldMkLst>
        <pc:spChg chg="mod">
          <ac:chgData name="Janet Sharkis" userId="8d32bccf-8ab6-4d87-8d8a-d9aaa7c1f4ab" providerId="ADAL" clId="{FF3EFCCF-BB2B-5778-9469-6AF7ADE54EEF}" dt="2026-10-13T02:59:33.411" v="1882" actId="20577"/>
          <ac:spMkLst>
            <pc:docMk/>
            <pc:sldMk cId="2906162414" sldId="1049"/>
            <ac:spMk id="11" creationId="{28B3E210-47B2-2A0C-E7C6-D6E7328C10D2}"/>
          </ac:spMkLst>
        </pc:spChg>
        <pc:spChg chg="mod">
          <ac:chgData name="Janet Sharkis" userId="8d32bccf-8ab6-4d87-8d8a-d9aaa7c1f4ab" providerId="ADAL" clId="{FF3EFCCF-BB2B-5778-9469-6AF7ADE54EEF}" dt="2026-10-13T03:00:01.047" v="1884" actId="20577"/>
          <ac:spMkLst>
            <pc:docMk/>
            <pc:sldMk cId="2906162414" sldId="1049"/>
            <ac:spMk id="18" creationId="{F801AE7C-F5DA-9540-53B7-E3B5B43F9B4A}"/>
          </ac:spMkLst>
        </pc:spChg>
      </pc:sldChg>
      <pc:sldChg chg="modSp mod modNotesTx">
        <pc:chgData name="Janet Sharkis" userId="8d32bccf-8ab6-4d87-8d8a-d9aaa7c1f4ab" providerId="ADAL" clId="{FF3EFCCF-BB2B-5778-9469-6AF7ADE54EEF}" dt="2026-10-13T02:48:32.894" v="1004" actId="20577"/>
        <pc:sldMkLst>
          <pc:docMk/>
          <pc:sldMk cId="2430297706" sldId="1053"/>
        </pc:sldMkLst>
        <pc:spChg chg="mod">
          <ac:chgData name="Janet Sharkis" userId="8d32bccf-8ab6-4d87-8d8a-d9aaa7c1f4ab" providerId="ADAL" clId="{FF3EFCCF-BB2B-5778-9469-6AF7ADE54EEF}" dt="2026-10-13T02:47:29.998" v="897" actId="313"/>
          <ac:spMkLst>
            <pc:docMk/>
            <pc:sldMk cId="2430297706" sldId="1053"/>
            <ac:spMk id="8" creationId="{07CC6EC2-FA33-4DF7-0474-7F2F67A8CE2F}"/>
          </ac:spMkLst>
        </pc:spChg>
        <pc:spChg chg="mod">
          <ac:chgData name="Janet Sharkis" userId="8d32bccf-8ab6-4d87-8d8a-d9aaa7c1f4ab" providerId="ADAL" clId="{FF3EFCCF-BB2B-5778-9469-6AF7ADE54EEF}" dt="2026-10-13T02:47:57.281" v="938" actId="20577"/>
          <ac:spMkLst>
            <pc:docMk/>
            <pc:sldMk cId="2430297706" sldId="1053"/>
            <ac:spMk id="9" creationId="{0DF5BC07-BA0A-E61A-95AE-BBD6DBF2057D}"/>
          </ac:spMkLst>
        </pc:spChg>
        <pc:spChg chg="mod">
          <ac:chgData name="Janet Sharkis" userId="8d32bccf-8ab6-4d87-8d8a-d9aaa7c1f4ab" providerId="ADAL" clId="{FF3EFCCF-BB2B-5778-9469-6AF7ADE54EEF}" dt="2026-10-13T02:41:52.171" v="620" actId="20577"/>
          <ac:spMkLst>
            <pc:docMk/>
            <pc:sldMk cId="2430297706" sldId="1053"/>
            <ac:spMk id="10" creationId="{6848B81B-DCD1-1E42-17A1-0812DAC9DB99}"/>
          </ac:spMkLst>
        </pc:spChg>
      </pc:sldChg>
      <pc:sldChg chg="modNotesTx">
        <pc:chgData name="Janet Sharkis" userId="8d32bccf-8ab6-4d87-8d8a-d9aaa7c1f4ab" providerId="ADAL" clId="{FF3EFCCF-BB2B-5778-9469-6AF7ADE54EEF}" dt="2026-10-13T02:55:51.938" v="1584" actId="20577"/>
        <pc:sldMkLst>
          <pc:docMk/>
          <pc:sldMk cId="2878864473" sldId="1057"/>
        </pc:sldMkLst>
      </pc:sldChg>
      <pc:sldChg chg="modSp mod">
        <pc:chgData name="Janet Sharkis" userId="8d32bccf-8ab6-4d87-8d8a-d9aaa7c1f4ab" providerId="ADAL" clId="{FF3EFCCF-BB2B-5778-9469-6AF7ADE54EEF}" dt="2026-10-13T03:02:27.230" v="1915" actId="20577"/>
        <pc:sldMkLst>
          <pc:docMk/>
          <pc:sldMk cId="4020945041" sldId="1062"/>
        </pc:sldMkLst>
        <pc:spChg chg="mod">
          <ac:chgData name="Janet Sharkis" userId="8d32bccf-8ab6-4d87-8d8a-d9aaa7c1f4ab" providerId="ADAL" clId="{FF3EFCCF-BB2B-5778-9469-6AF7ADE54EEF}" dt="2026-10-13T03:02:27.230" v="1915" actId="20577"/>
          <ac:spMkLst>
            <pc:docMk/>
            <pc:sldMk cId="4020945041" sldId="1062"/>
            <ac:spMk id="8" creationId="{064B0B10-D738-048A-631E-B3C1006A2541}"/>
          </ac:spMkLst>
        </pc:spChg>
      </pc:sldChg>
      <pc:sldChg chg="modSp mod">
        <pc:chgData name="Janet Sharkis" userId="8d32bccf-8ab6-4d87-8d8a-d9aaa7c1f4ab" providerId="ADAL" clId="{FF3EFCCF-BB2B-5778-9469-6AF7ADE54EEF}" dt="2026-10-13T03:04:53.443" v="1916" actId="20577"/>
        <pc:sldMkLst>
          <pc:docMk/>
          <pc:sldMk cId="2107071657" sldId="1063"/>
        </pc:sldMkLst>
        <pc:spChg chg="mod">
          <ac:chgData name="Janet Sharkis" userId="8d32bccf-8ab6-4d87-8d8a-d9aaa7c1f4ab" providerId="ADAL" clId="{FF3EFCCF-BB2B-5778-9469-6AF7ADE54EEF}" dt="2026-10-13T03:04:53.443" v="1916" actId="20577"/>
          <ac:spMkLst>
            <pc:docMk/>
            <pc:sldMk cId="2107071657" sldId="1063"/>
            <ac:spMk id="5" creationId="{57431B43-9604-1055-DD0C-CEEDE4B1E130}"/>
          </ac:spMkLst>
        </pc:spChg>
      </pc:sldChg>
      <pc:sldChg chg="modSp mod">
        <pc:chgData name="Janet Sharkis" userId="8d32bccf-8ab6-4d87-8d8a-d9aaa7c1f4ab" providerId="ADAL" clId="{FF3EFCCF-BB2B-5778-9469-6AF7ADE54EEF}" dt="2026-10-13T03:07:31.541" v="1933" actId="20577"/>
        <pc:sldMkLst>
          <pc:docMk/>
          <pc:sldMk cId="679263765" sldId="1066"/>
        </pc:sldMkLst>
        <pc:spChg chg="mod">
          <ac:chgData name="Janet Sharkis" userId="8d32bccf-8ab6-4d87-8d8a-d9aaa7c1f4ab" providerId="ADAL" clId="{FF3EFCCF-BB2B-5778-9469-6AF7ADE54EEF}" dt="2026-10-13T03:07:31.541" v="1933" actId="20577"/>
          <ac:spMkLst>
            <pc:docMk/>
            <pc:sldMk cId="679263765" sldId="1066"/>
            <ac:spMk id="3" creationId="{2DC6FF1E-E02C-4EFE-7010-C9E9B8AB7451}"/>
          </ac:spMkLst>
        </pc:spChg>
      </pc:sldChg>
      <pc:sldChg chg="modSp mod">
        <pc:chgData name="Janet Sharkis" userId="8d32bccf-8ab6-4d87-8d8a-d9aaa7c1f4ab" providerId="ADAL" clId="{FF3EFCCF-BB2B-5778-9469-6AF7ADE54EEF}" dt="2026-10-13T03:08:12.165" v="1934" actId="20577"/>
        <pc:sldMkLst>
          <pc:docMk/>
          <pc:sldMk cId="2995407753" sldId="1068"/>
        </pc:sldMkLst>
        <pc:spChg chg="mod">
          <ac:chgData name="Janet Sharkis" userId="8d32bccf-8ab6-4d87-8d8a-d9aaa7c1f4ab" providerId="ADAL" clId="{FF3EFCCF-BB2B-5778-9469-6AF7ADE54EEF}" dt="2026-10-13T03:08:12.165" v="1934" actId="20577"/>
          <ac:spMkLst>
            <pc:docMk/>
            <pc:sldMk cId="2995407753" sldId="1068"/>
            <ac:spMk id="3" creationId="{68B3E0C2-5FDC-BABC-B4D8-1E812D736033}"/>
          </ac:spMkLst>
        </pc:spChg>
      </pc:sldChg>
      <pc:sldChg chg="modSp mod">
        <pc:chgData name="Janet Sharkis" userId="8d32bccf-8ab6-4d87-8d8a-d9aaa7c1f4ab" providerId="ADAL" clId="{FF3EFCCF-BB2B-5778-9469-6AF7ADE54EEF}" dt="2026-10-13T03:10:14.080" v="1987" actId="20577"/>
        <pc:sldMkLst>
          <pc:docMk/>
          <pc:sldMk cId="1251121557" sldId="1069"/>
        </pc:sldMkLst>
        <pc:spChg chg="mod">
          <ac:chgData name="Janet Sharkis" userId="8d32bccf-8ab6-4d87-8d8a-d9aaa7c1f4ab" providerId="ADAL" clId="{FF3EFCCF-BB2B-5778-9469-6AF7ADE54EEF}" dt="2026-10-13T03:10:14.080" v="1987" actId="20577"/>
          <ac:spMkLst>
            <pc:docMk/>
            <pc:sldMk cId="1251121557" sldId="1069"/>
            <ac:spMk id="4" creationId="{C2721304-384C-E4E6-AA2B-8039ACDB077F}"/>
          </ac:spMkLst>
        </pc:spChg>
        <pc:spChg chg="mod">
          <ac:chgData name="Janet Sharkis" userId="8d32bccf-8ab6-4d87-8d8a-d9aaa7c1f4ab" providerId="ADAL" clId="{FF3EFCCF-BB2B-5778-9469-6AF7ADE54EEF}" dt="2026-10-13T03:10:02.662" v="1986" actId="313"/>
          <ac:spMkLst>
            <pc:docMk/>
            <pc:sldMk cId="1251121557" sldId="1069"/>
            <ac:spMk id="8" creationId="{EF307E38-F15C-B221-54F2-73FFF28D2F5A}"/>
          </ac:spMkLst>
        </pc:spChg>
      </pc:sldChg>
      <pc:sldChg chg="modSp mod">
        <pc:chgData name="Janet Sharkis" userId="8d32bccf-8ab6-4d87-8d8a-d9aaa7c1f4ab" providerId="ADAL" clId="{FF3EFCCF-BB2B-5778-9469-6AF7ADE54EEF}" dt="2026-10-13T03:13:21.337" v="2063" actId="313"/>
        <pc:sldMkLst>
          <pc:docMk/>
          <pc:sldMk cId="2035764209" sldId="1070"/>
        </pc:sldMkLst>
        <pc:spChg chg="mod">
          <ac:chgData name="Janet Sharkis" userId="8d32bccf-8ab6-4d87-8d8a-d9aaa7c1f4ab" providerId="ADAL" clId="{FF3EFCCF-BB2B-5778-9469-6AF7ADE54EEF}" dt="2026-10-13T03:11:53.755" v="2029" actId="313"/>
          <ac:spMkLst>
            <pc:docMk/>
            <pc:sldMk cId="2035764209" sldId="1070"/>
            <ac:spMk id="5" creationId="{C59EB4BE-DD8A-57CE-211F-A2915763BB1E}"/>
          </ac:spMkLst>
        </pc:spChg>
        <pc:spChg chg="mod">
          <ac:chgData name="Janet Sharkis" userId="8d32bccf-8ab6-4d87-8d8a-d9aaa7c1f4ab" providerId="ADAL" clId="{FF3EFCCF-BB2B-5778-9469-6AF7ADE54EEF}" dt="2026-10-13T03:13:21.337" v="2063" actId="313"/>
          <ac:spMkLst>
            <pc:docMk/>
            <pc:sldMk cId="2035764209" sldId="1070"/>
            <ac:spMk id="8" creationId="{B8BE8F1A-3013-F6A8-588C-5F423276FD51}"/>
          </ac:spMkLst>
        </pc:spChg>
      </pc:sldChg>
      <pc:sldChg chg="modSp mod">
        <pc:chgData name="Janet Sharkis" userId="8d32bccf-8ab6-4d87-8d8a-d9aaa7c1f4ab" providerId="ADAL" clId="{FF3EFCCF-BB2B-5778-9469-6AF7ADE54EEF}" dt="2026-10-13T03:14:52.615" v="2072" actId="20577"/>
        <pc:sldMkLst>
          <pc:docMk/>
          <pc:sldMk cId="2055381395" sldId="1071"/>
        </pc:sldMkLst>
        <pc:spChg chg="mod">
          <ac:chgData name="Janet Sharkis" userId="8d32bccf-8ab6-4d87-8d8a-d9aaa7c1f4ab" providerId="ADAL" clId="{FF3EFCCF-BB2B-5778-9469-6AF7ADE54EEF}" dt="2026-10-13T03:14:24.213" v="2071" actId="313"/>
          <ac:spMkLst>
            <pc:docMk/>
            <pc:sldMk cId="2055381395" sldId="1071"/>
            <ac:spMk id="4" creationId="{E5D67AB2-85F3-D5B2-BE39-6C22AAE7BBBC}"/>
          </ac:spMkLst>
        </pc:spChg>
        <pc:spChg chg="mod">
          <ac:chgData name="Janet Sharkis" userId="8d32bccf-8ab6-4d87-8d8a-d9aaa7c1f4ab" providerId="ADAL" clId="{FF3EFCCF-BB2B-5778-9469-6AF7ADE54EEF}" dt="2026-10-13T03:14:52.615" v="2072" actId="20577"/>
          <ac:spMkLst>
            <pc:docMk/>
            <pc:sldMk cId="2055381395" sldId="1071"/>
            <ac:spMk id="6" creationId="{AC119C42-CC63-F851-C308-0CF3A4170E3F}"/>
          </ac:spMkLst>
        </pc:spChg>
      </pc:sldChg>
      <pc:sldChg chg="modSp mod">
        <pc:chgData name="Janet Sharkis" userId="8d32bccf-8ab6-4d87-8d8a-d9aaa7c1f4ab" providerId="ADAL" clId="{FF3EFCCF-BB2B-5778-9469-6AF7ADE54EEF}" dt="2026-10-13T03:33:19.816" v="2850" actId="20577"/>
        <pc:sldMkLst>
          <pc:docMk/>
          <pc:sldMk cId="734444129" sldId="1072"/>
        </pc:sldMkLst>
        <pc:spChg chg="mod">
          <ac:chgData name="Janet Sharkis" userId="8d32bccf-8ab6-4d87-8d8a-d9aaa7c1f4ab" providerId="ADAL" clId="{FF3EFCCF-BB2B-5778-9469-6AF7ADE54EEF}" dt="2026-10-13T03:33:19.816" v="2850" actId="20577"/>
          <ac:spMkLst>
            <pc:docMk/>
            <pc:sldMk cId="734444129" sldId="1072"/>
            <ac:spMk id="8" creationId="{03D9CDF3-98CB-8506-2209-BB91DAADC17B}"/>
          </ac:spMkLst>
        </pc:spChg>
      </pc:sldChg>
      <pc:sldChg chg="modSp mod">
        <pc:chgData name="Janet Sharkis" userId="8d32bccf-8ab6-4d87-8d8a-d9aaa7c1f4ab" providerId="ADAL" clId="{FF3EFCCF-BB2B-5778-9469-6AF7ADE54EEF}" dt="2026-10-13T02:35:45.488" v="418" actId="20577"/>
        <pc:sldMkLst>
          <pc:docMk/>
          <pc:sldMk cId="315891427" sldId="1086"/>
        </pc:sldMkLst>
        <pc:spChg chg="mod">
          <ac:chgData name="Janet Sharkis" userId="8d32bccf-8ab6-4d87-8d8a-d9aaa7c1f4ab" providerId="ADAL" clId="{FF3EFCCF-BB2B-5778-9469-6AF7ADE54EEF}" dt="2026-10-13T02:35:45.488" v="418" actId="20577"/>
          <ac:spMkLst>
            <pc:docMk/>
            <pc:sldMk cId="315891427" sldId="1086"/>
            <ac:spMk id="3" creationId="{E978369A-D888-0B5F-2566-61FA56A9A02C}"/>
          </ac:spMkLst>
        </pc:spChg>
      </pc:sldChg>
      <pc:sldChg chg="modSp mod">
        <pc:chgData name="Janet Sharkis" userId="8d32bccf-8ab6-4d87-8d8a-d9aaa7c1f4ab" providerId="ADAL" clId="{FF3EFCCF-BB2B-5778-9469-6AF7ADE54EEF}" dt="2026-10-13T03:06:27.089" v="1932" actId="20577"/>
        <pc:sldMkLst>
          <pc:docMk/>
          <pc:sldMk cId="3257685126" sldId="1087"/>
        </pc:sldMkLst>
        <pc:spChg chg="mod">
          <ac:chgData name="Janet Sharkis" userId="8d32bccf-8ab6-4d87-8d8a-d9aaa7c1f4ab" providerId="ADAL" clId="{FF3EFCCF-BB2B-5778-9469-6AF7ADE54EEF}" dt="2026-10-13T03:06:27.089" v="1932" actId="20577"/>
          <ac:spMkLst>
            <pc:docMk/>
            <pc:sldMk cId="3257685126" sldId="1087"/>
            <ac:spMk id="2" creationId="{184E9F68-61A6-52BD-156F-188DD7189D0D}"/>
          </ac:spMkLst>
        </pc:spChg>
      </pc:sldChg>
      <pc:sldChg chg="modSp mod">
        <pc:chgData name="Janet Sharkis" userId="8d32bccf-8ab6-4d87-8d8a-d9aaa7c1f4ab" providerId="ADAL" clId="{FF3EFCCF-BB2B-5778-9469-6AF7ADE54EEF}" dt="2026-10-13T03:17:50.167" v="2109" actId="20577"/>
        <pc:sldMkLst>
          <pc:docMk/>
          <pc:sldMk cId="3705351762" sldId="1097"/>
        </pc:sldMkLst>
        <pc:spChg chg="mod">
          <ac:chgData name="Janet Sharkis" userId="8d32bccf-8ab6-4d87-8d8a-d9aaa7c1f4ab" providerId="ADAL" clId="{FF3EFCCF-BB2B-5778-9469-6AF7ADE54EEF}" dt="2026-10-13T03:17:50.167" v="2109" actId="20577"/>
          <ac:spMkLst>
            <pc:docMk/>
            <pc:sldMk cId="3705351762" sldId="1097"/>
            <ac:spMk id="2" creationId="{B819D779-23CF-857B-DFED-0819758E39CC}"/>
          </ac:spMkLst>
        </pc:spChg>
        <pc:graphicFrameChg chg="mod">
          <ac:chgData name="Janet Sharkis" userId="8d32bccf-8ab6-4d87-8d8a-d9aaa7c1f4ab" providerId="ADAL" clId="{FF3EFCCF-BB2B-5778-9469-6AF7ADE54EEF}" dt="2026-10-13T03:17:40.945" v="2101" actId="14100"/>
          <ac:graphicFrameMkLst>
            <pc:docMk/>
            <pc:sldMk cId="3705351762" sldId="1097"/>
            <ac:graphicFrameMk id="6" creationId="{70F06792-F5D4-E600-194D-08231452AADE}"/>
          </ac:graphicFrameMkLst>
        </pc:graphicFrameChg>
      </pc:sldChg>
      <pc:sldChg chg="modSp mod">
        <pc:chgData name="Janet Sharkis" userId="8d32bccf-8ab6-4d87-8d8a-d9aaa7c1f4ab" providerId="ADAL" clId="{FF3EFCCF-BB2B-5778-9469-6AF7ADE54EEF}" dt="2026-10-13T03:22:23.389" v="2310" actId="20577"/>
        <pc:sldMkLst>
          <pc:docMk/>
          <pc:sldMk cId="1199979753" sldId="1102"/>
        </pc:sldMkLst>
        <pc:spChg chg="mod">
          <ac:chgData name="Janet Sharkis" userId="8d32bccf-8ab6-4d87-8d8a-d9aaa7c1f4ab" providerId="ADAL" clId="{FF3EFCCF-BB2B-5778-9469-6AF7ADE54EEF}" dt="2026-10-13T03:22:23.389" v="2310" actId="20577"/>
          <ac:spMkLst>
            <pc:docMk/>
            <pc:sldMk cId="1199979753" sldId="1102"/>
            <ac:spMk id="2" creationId="{3D238876-C56C-9699-B100-64A2878B5DD6}"/>
          </ac:spMkLst>
        </pc:spChg>
      </pc:sldChg>
      <pc:sldChg chg="modSp mod">
        <pc:chgData name="Janet Sharkis" userId="8d32bccf-8ab6-4d87-8d8a-d9aaa7c1f4ab" providerId="ADAL" clId="{FF3EFCCF-BB2B-5778-9469-6AF7ADE54EEF}" dt="2026-10-13T03:21:50.200" v="2286" actId="20577"/>
        <pc:sldMkLst>
          <pc:docMk/>
          <pc:sldMk cId="1678919329" sldId="1104"/>
        </pc:sldMkLst>
        <pc:spChg chg="mod">
          <ac:chgData name="Janet Sharkis" userId="8d32bccf-8ab6-4d87-8d8a-d9aaa7c1f4ab" providerId="ADAL" clId="{FF3EFCCF-BB2B-5778-9469-6AF7ADE54EEF}" dt="2026-10-13T03:21:50.200" v="2286" actId="20577"/>
          <ac:spMkLst>
            <pc:docMk/>
            <pc:sldMk cId="1678919329" sldId="1104"/>
            <ac:spMk id="2" creationId="{2BD0710E-0620-D216-3787-5D0A8A50F642}"/>
          </ac:spMkLst>
        </pc:spChg>
      </pc:sldChg>
      <pc:sldChg chg="modSp mod">
        <pc:chgData name="Janet Sharkis" userId="8d32bccf-8ab6-4d87-8d8a-d9aaa7c1f4ab" providerId="ADAL" clId="{FF3EFCCF-BB2B-5778-9469-6AF7ADE54EEF}" dt="2026-10-13T03:26:15.877" v="2667" actId="20577"/>
        <pc:sldMkLst>
          <pc:docMk/>
          <pc:sldMk cId="419672458" sldId="1105"/>
        </pc:sldMkLst>
        <pc:spChg chg="mod">
          <ac:chgData name="Janet Sharkis" userId="8d32bccf-8ab6-4d87-8d8a-d9aaa7c1f4ab" providerId="ADAL" clId="{FF3EFCCF-BB2B-5778-9469-6AF7ADE54EEF}" dt="2026-10-13T03:26:15.877" v="2667" actId="20577"/>
          <ac:spMkLst>
            <pc:docMk/>
            <pc:sldMk cId="419672458" sldId="1105"/>
            <ac:spMk id="3" creationId="{2CF0699A-5F4C-AD7F-E304-952230F37910}"/>
          </ac:spMkLst>
        </pc:spChg>
      </pc:sldChg>
      <pc:sldChg chg="modSp mod">
        <pc:chgData name="Janet Sharkis" userId="8d32bccf-8ab6-4d87-8d8a-d9aaa7c1f4ab" providerId="ADAL" clId="{FF3EFCCF-BB2B-5778-9469-6AF7ADE54EEF}" dt="2026-10-13T03:25:05.749" v="2601" actId="20577"/>
        <pc:sldMkLst>
          <pc:docMk/>
          <pc:sldMk cId="2434597671" sldId="1106"/>
        </pc:sldMkLst>
        <pc:spChg chg="mod">
          <ac:chgData name="Janet Sharkis" userId="8d32bccf-8ab6-4d87-8d8a-d9aaa7c1f4ab" providerId="ADAL" clId="{FF3EFCCF-BB2B-5778-9469-6AF7ADE54EEF}" dt="2026-10-13T03:24:58.079" v="2600" actId="20577"/>
          <ac:spMkLst>
            <pc:docMk/>
            <pc:sldMk cId="2434597671" sldId="1106"/>
            <ac:spMk id="2" creationId="{E0F67802-4DD7-8905-9859-BDCB7C4DAF8E}"/>
          </ac:spMkLst>
        </pc:spChg>
        <pc:spChg chg="mod">
          <ac:chgData name="Janet Sharkis" userId="8d32bccf-8ab6-4d87-8d8a-d9aaa7c1f4ab" providerId="ADAL" clId="{FF3EFCCF-BB2B-5778-9469-6AF7ADE54EEF}" dt="2026-10-13T03:25:05.749" v="2601" actId="20577"/>
          <ac:spMkLst>
            <pc:docMk/>
            <pc:sldMk cId="2434597671" sldId="1106"/>
            <ac:spMk id="4" creationId="{B7CB7A45-BE83-ED90-B6BB-155DA0661EDC}"/>
          </ac:spMkLst>
        </pc:spChg>
      </pc:sldChg>
      <pc:sldChg chg="modSp mod">
        <pc:chgData name="Janet Sharkis" userId="8d32bccf-8ab6-4d87-8d8a-d9aaa7c1f4ab" providerId="ADAL" clId="{FF3EFCCF-BB2B-5778-9469-6AF7ADE54EEF}" dt="2026-10-13T03:23:29.072" v="2457" actId="20577"/>
        <pc:sldMkLst>
          <pc:docMk/>
          <pc:sldMk cId="1931295413" sldId="1107"/>
        </pc:sldMkLst>
        <pc:spChg chg="mod">
          <ac:chgData name="Janet Sharkis" userId="8d32bccf-8ab6-4d87-8d8a-d9aaa7c1f4ab" providerId="ADAL" clId="{FF3EFCCF-BB2B-5778-9469-6AF7ADE54EEF}" dt="2026-10-13T03:23:29.072" v="2457" actId="20577"/>
          <ac:spMkLst>
            <pc:docMk/>
            <pc:sldMk cId="1931295413" sldId="1107"/>
            <ac:spMk id="3" creationId="{08ED666E-36AC-F6EC-19AB-62DC7E8DB58B}"/>
          </ac:spMkLst>
        </pc:spChg>
      </pc:sldChg>
      <pc:sldChg chg="modSp mod">
        <pc:chgData name="Janet Sharkis" userId="8d32bccf-8ab6-4d87-8d8a-d9aaa7c1f4ab" providerId="ADAL" clId="{FF3EFCCF-BB2B-5778-9469-6AF7ADE54EEF}" dt="2026-10-13T03:30:21.825" v="2776" actId="20577"/>
        <pc:sldMkLst>
          <pc:docMk/>
          <pc:sldMk cId="5601668" sldId="1109"/>
        </pc:sldMkLst>
        <pc:spChg chg="mod">
          <ac:chgData name="Janet Sharkis" userId="8d32bccf-8ab6-4d87-8d8a-d9aaa7c1f4ab" providerId="ADAL" clId="{FF3EFCCF-BB2B-5778-9469-6AF7ADE54EEF}" dt="2026-10-13T03:30:21.825" v="2776" actId="20577"/>
          <ac:spMkLst>
            <pc:docMk/>
            <pc:sldMk cId="5601668" sldId="1109"/>
            <ac:spMk id="8" creationId="{EEC0D0B0-1511-1B89-59F4-D3FF4EFAD003}"/>
          </ac:spMkLst>
        </pc:spChg>
      </pc:sldChg>
      <pc:sldChg chg="modSp mod">
        <pc:chgData name="Janet Sharkis" userId="8d32bccf-8ab6-4d87-8d8a-d9aaa7c1f4ab" providerId="ADAL" clId="{FF3EFCCF-BB2B-5778-9469-6AF7ADE54EEF}" dt="2026-10-13T03:31:11.502" v="2778" actId="20577"/>
        <pc:sldMkLst>
          <pc:docMk/>
          <pc:sldMk cId="1799739382" sldId="1110"/>
        </pc:sldMkLst>
        <pc:spChg chg="mod">
          <ac:chgData name="Janet Sharkis" userId="8d32bccf-8ab6-4d87-8d8a-d9aaa7c1f4ab" providerId="ADAL" clId="{FF3EFCCF-BB2B-5778-9469-6AF7ADE54EEF}" dt="2026-10-13T03:31:11.502" v="2778" actId="20577"/>
          <ac:spMkLst>
            <pc:docMk/>
            <pc:sldMk cId="1799739382" sldId="1110"/>
            <ac:spMk id="5" creationId="{A023F377-2E69-3BE9-3161-08CFC05F8FA1}"/>
          </ac:spMkLst>
        </pc:spChg>
      </pc:sldChg>
      <pc:sldChg chg="modSp mod">
        <pc:chgData name="Janet Sharkis" userId="8d32bccf-8ab6-4d87-8d8a-d9aaa7c1f4ab" providerId="ADAL" clId="{FF3EFCCF-BB2B-5778-9469-6AF7ADE54EEF}" dt="2026-10-13T03:31:05.644" v="2777" actId="20577"/>
        <pc:sldMkLst>
          <pc:docMk/>
          <pc:sldMk cId="616484263" sldId="1111"/>
        </pc:sldMkLst>
        <pc:spChg chg="mod">
          <ac:chgData name="Janet Sharkis" userId="8d32bccf-8ab6-4d87-8d8a-d9aaa7c1f4ab" providerId="ADAL" clId="{FF3EFCCF-BB2B-5778-9469-6AF7ADE54EEF}" dt="2026-10-13T03:31:05.644" v="2777" actId="20577"/>
          <ac:spMkLst>
            <pc:docMk/>
            <pc:sldMk cId="616484263" sldId="1111"/>
            <ac:spMk id="7" creationId="{4BFD00CB-51D4-D76D-8C2B-B6ADFFFBFBF7}"/>
          </ac:spMkLst>
        </pc:spChg>
      </pc:sldChg>
      <pc:sldChg chg="modSp mod">
        <pc:chgData name="Janet Sharkis" userId="8d32bccf-8ab6-4d87-8d8a-d9aaa7c1f4ab" providerId="ADAL" clId="{FF3EFCCF-BB2B-5778-9469-6AF7ADE54EEF}" dt="2026-10-13T03:31:33.552" v="2785" actId="20577"/>
        <pc:sldMkLst>
          <pc:docMk/>
          <pc:sldMk cId="808971345" sldId="1112"/>
        </pc:sldMkLst>
        <pc:spChg chg="mod">
          <ac:chgData name="Janet Sharkis" userId="8d32bccf-8ab6-4d87-8d8a-d9aaa7c1f4ab" providerId="ADAL" clId="{FF3EFCCF-BB2B-5778-9469-6AF7ADE54EEF}" dt="2026-10-13T03:31:33.552" v="2785" actId="20577"/>
          <ac:spMkLst>
            <pc:docMk/>
            <pc:sldMk cId="808971345" sldId="1112"/>
            <ac:spMk id="2" creationId="{198D0014-13C4-AC5F-6755-C5A32300DA27}"/>
          </ac:spMkLst>
        </pc:spChg>
      </pc:sldChg>
      <pc:sldChg chg="modSp mod">
        <pc:chgData name="Janet Sharkis" userId="8d32bccf-8ab6-4d87-8d8a-d9aaa7c1f4ab" providerId="ADAL" clId="{FF3EFCCF-BB2B-5778-9469-6AF7ADE54EEF}" dt="2026-10-13T03:31:49.377" v="2792" actId="20577"/>
        <pc:sldMkLst>
          <pc:docMk/>
          <pc:sldMk cId="3912413496" sldId="1113"/>
        </pc:sldMkLst>
        <pc:spChg chg="mod">
          <ac:chgData name="Janet Sharkis" userId="8d32bccf-8ab6-4d87-8d8a-d9aaa7c1f4ab" providerId="ADAL" clId="{FF3EFCCF-BB2B-5778-9469-6AF7ADE54EEF}" dt="2026-10-13T03:31:49.377" v="2792" actId="20577"/>
          <ac:spMkLst>
            <pc:docMk/>
            <pc:sldMk cId="3912413496" sldId="1113"/>
            <ac:spMk id="4" creationId="{2C720DD1-486A-C0B9-DA77-D10AF37BC4ED}"/>
          </ac:spMkLst>
        </pc:spChg>
      </pc:sldChg>
      <pc:sldChg chg="modSp mod">
        <pc:chgData name="Janet Sharkis" userId="8d32bccf-8ab6-4d87-8d8a-d9aaa7c1f4ab" providerId="ADAL" clId="{FF3EFCCF-BB2B-5778-9469-6AF7ADE54EEF}" dt="2026-10-13T03:27:08.838" v="2669" actId="20577"/>
        <pc:sldMkLst>
          <pc:docMk/>
          <pc:sldMk cId="1835170696" sldId="1116"/>
        </pc:sldMkLst>
        <pc:spChg chg="mod">
          <ac:chgData name="Janet Sharkis" userId="8d32bccf-8ab6-4d87-8d8a-d9aaa7c1f4ab" providerId="ADAL" clId="{FF3EFCCF-BB2B-5778-9469-6AF7ADE54EEF}" dt="2026-10-13T03:26:54.960" v="2668" actId="20577"/>
          <ac:spMkLst>
            <pc:docMk/>
            <pc:sldMk cId="1835170696" sldId="1116"/>
            <ac:spMk id="2" creationId="{207F4242-26E7-4B08-7B05-7391A3F6AFCF}"/>
          </ac:spMkLst>
        </pc:spChg>
        <pc:spChg chg="mod">
          <ac:chgData name="Janet Sharkis" userId="8d32bccf-8ab6-4d87-8d8a-d9aaa7c1f4ab" providerId="ADAL" clId="{FF3EFCCF-BB2B-5778-9469-6AF7ADE54EEF}" dt="2026-10-13T03:27:08.838" v="2669" actId="20577"/>
          <ac:spMkLst>
            <pc:docMk/>
            <pc:sldMk cId="1835170696" sldId="1116"/>
            <ac:spMk id="3" creationId="{079565CB-2AC9-FD2C-F853-14499591EABB}"/>
          </ac:spMkLst>
        </pc:spChg>
      </pc:sldChg>
      <pc:sldChg chg="modSp mod">
        <pc:chgData name="Janet Sharkis" userId="8d32bccf-8ab6-4d87-8d8a-d9aaa7c1f4ab" providerId="ADAL" clId="{FF3EFCCF-BB2B-5778-9469-6AF7ADE54EEF}" dt="2026-10-13T03:28:52.126" v="2740" actId="20577"/>
        <pc:sldMkLst>
          <pc:docMk/>
          <pc:sldMk cId="1035496513" sldId="1117"/>
        </pc:sldMkLst>
        <pc:spChg chg="mod">
          <ac:chgData name="Janet Sharkis" userId="8d32bccf-8ab6-4d87-8d8a-d9aaa7c1f4ab" providerId="ADAL" clId="{FF3EFCCF-BB2B-5778-9469-6AF7ADE54EEF}" dt="2026-10-13T03:28:52.126" v="2740" actId="20577"/>
          <ac:spMkLst>
            <pc:docMk/>
            <pc:sldMk cId="1035496513" sldId="1117"/>
            <ac:spMk id="2" creationId="{B23565BE-65C4-E351-53A9-B87052F49A8A}"/>
          </ac:spMkLst>
        </pc:spChg>
      </pc:sldChg>
      <pc:sldChg chg="modSp mod">
        <pc:chgData name="Janet Sharkis" userId="8d32bccf-8ab6-4d87-8d8a-d9aaa7c1f4ab" providerId="ADAL" clId="{FF3EFCCF-BB2B-5778-9469-6AF7ADE54EEF}" dt="2026-10-13T03:28:39.913" v="2732" actId="20577"/>
        <pc:sldMkLst>
          <pc:docMk/>
          <pc:sldMk cId="1447006415" sldId="1118"/>
        </pc:sldMkLst>
        <pc:spChg chg="mod">
          <ac:chgData name="Janet Sharkis" userId="8d32bccf-8ab6-4d87-8d8a-d9aaa7c1f4ab" providerId="ADAL" clId="{FF3EFCCF-BB2B-5778-9469-6AF7ADE54EEF}" dt="2026-10-13T03:28:39.913" v="2732" actId="20577"/>
          <ac:spMkLst>
            <pc:docMk/>
            <pc:sldMk cId="1447006415" sldId="1118"/>
            <ac:spMk id="2" creationId="{3A98A6AD-5356-4240-3193-0C5911845FBE}"/>
          </ac:spMkLst>
        </pc:spChg>
      </pc:sldChg>
      <pc:sldChg chg="modSp mod">
        <pc:chgData name="Janet Sharkis" userId="8d32bccf-8ab6-4d87-8d8a-d9aaa7c1f4ab" providerId="ADAL" clId="{FF3EFCCF-BB2B-5778-9469-6AF7ADE54EEF}" dt="2026-10-13T03:28:26.032" v="2713" actId="20577"/>
        <pc:sldMkLst>
          <pc:docMk/>
          <pc:sldMk cId="44279989" sldId="1119"/>
        </pc:sldMkLst>
        <pc:spChg chg="mod">
          <ac:chgData name="Janet Sharkis" userId="8d32bccf-8ab6-4d87-8d8a-d9aaa7c1f4ab" providerId="ADAL" clId="{FF3EFCCF-BB2B-5778-9469-6AF7ADE54EEF}" dt="2026-10-13T03:28:26.032" v="2713" actId="20577"/>
          <ac:spMkLst>
            <pc:docMk/>
            <pc:sldMk cId="44279989" sldId="1119"/>
            <ac:spMk id="3" creationId="{CC7FDC05-2674-1956-858E-C756F228DBD9}"/>
          </ac:spMkLst>
        </pc:spChg>
      </pc:sldChg>
      <pc:sldChg chg="modSp mod">
        <pc:chgData name="Janet Sharkis" userId="8d32bccf-8ab6-4d87-8d8a-d9aaa7c1f4ab" providerId="ADAL" clId="{FF3EFCCF-BB2B-5778-9469-6AF7ADE54EEF}" dt="2026-10-13T02:38:18.435" v="513" actId="20577"/>
        <pc:sldMkLst>
          <pc:docMk/>
          <pc:sldMk cId="130666415" sldId="1120"/>
        </pc:sldMkLst>
        <pc:spChg chg="mod">
          <ac:chgData name="Janet Sharkis" userId="8d32bccf-8ab6-4d87-8d8a-d9aaa7c1f4ab" providerId="ADAL" clId="{FF3EFCCF-BB2B-5778-9469-6AF7ADE54EEF}" dt="2026-10-13T02:38:18.435" v="513" actId="20577"/>
          <ac:spMkLst>
            <pc:docMk/>
            <pc:sldMk cId="130666415" sldId="1120"/>
            <ac:spMk id="3" creationId="{64343075-8FE8-1A60-9F18-99C494E8730A}"/>
          </ac:spMkLst>
        </pc:spChg>
        <pc:spChg chg="mod">
          <ac:chgData name="Janet Sharkis" userId="8d32bccf-8ab6-4d87-8d8a-d9aaa7c1f4ab" providerId="ADAL" clId="{FF3EFCCF-BB2B-5778-9469-6AF7ADE54EEF}" dt="2026-10-13T02:38:11.756" v="511" actId="20577"/>
          <ac:spMkLst>
            <pc:docMk/>
            <pc:sldMk cId="130666415" sldId="1120"/>
            <ac:spMk id="7" creationId="{A2217FDD-801E-F667-5F9D-E5B19F68790B}"/>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5" Type="http://schemas.openxmlformats.org/officeDocument/2006/relationships/chartUserShapes" Target="../drawings/drawing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5" Type="http://schemas.openxmlformats.org/officeDocument/2006/relationships/chartUserShapes" Target="../drawings/drawing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5.xml"/><Relationship Id="rId1" Type="http://schemas.microsoft.com/office/2011/relationships/chartStyle" Target="style5.xml"/><Relationship Id="rId5" Type="http://schemas.openxmlformats.org/officeDocument/2006/relationships/chartUserShapes" Target="../drawings/drawing5.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6.xml"/><Relationship Id="rId1" Type="http://schemas.microsoft.com/office/2011/relationships/chartStyle" Target="style6.xml"/><Relationship Id="rId5" Type="http://schemas.openxmlformats.org/officeDocument/2006/relationships/chartUserShapes" Target="../drawings/drawing6.xml"/><Relationship Id="rId4"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7.xml"/><Relationship Id="rId1" Type="http://schemas.microsoft.com/office/2011/relationships/chartStyle" Target="style7.xml"/><Relationship Id="rId5" Type="http://schemas.openxmlformats.org/officeDocument/2006/relationships/chartUserShapes" Target="../drawings/drawing7.xml"/><Relationship Id="rId4"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8.xml"/><Relationship Id="rId1" Type="http://schemas.microsoft.com/office/2011/relationships/chartStyle" Target="style8.xml"/><Relationship Id="rId5" Type="http://schemas.openxmlformats.org/officeDocument/2006/relationships/chartUserShapes" Target="../drawings/drawing8.xml"/><Relationship Id="rId4"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9.xml"/><Relationship Id="rId1" Type="http://schemas.microsoft.com/office/2011/relationships/chartStyle" Target="style9.xml"/><Relationship Id="rId5" Type="http://schemas.openxmlformats.org/officeDocument/2006/relationships/chartUserShapes" Target="../drawings/drawing9.xml"/><Relationship Id="rId4"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10.xml"/><Relationship Id="rId1" Type="http://schemas.microsoft.com/office/2011/relationships/chartStyle" Target="style10.xml"/><Relationship Id="rId5" Type="http://schemas.openxmlformats.org/officeDocument/2006/relationships/chartUserShapes" Target="../drawings/drawing10.xml"/><Relationship Id="rId4"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11.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2.xml"/><Relationship Id="rId1" Type="http://schemas.microsoft.com/office/2011/relationships/chartStyle" Target="style12.xml"/><Relationship Id="rId5" Type="http://schemas.openxmlformats.org/officeDocument/2006/relationships/chartUserShapes" Target="../drawings/drawing12.xml"/><Relationship Id="rId4"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3.xml"/><Relationship Id="rId1" Type="http://schemas.microsoft.com/office/2011/relationships/chartStyle" Target="style13.xml"/><Relationship Id="rId5" Type="http://schemas.openxmlformats.org/officeDocument/2006/relationships/chartUserShapes" Target="../drawings/drawing13.xml"/><Relationship Id="rId4"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4.xml"/><Relationship Id="rId1" Type="http://schemas.microsoft.com/office/2011/relationships/chartStyle" Target="style14.xml"/><Relationship Id="rId5" Type="http://schemas.openxmlformats.org/officeDocument/2006/relationships/chartUserShapes" Target="../drawings/drawing14.xml"/><Relationship Id="rId4"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5.xml"/><Relationship Id="rId1" Type="http://schemas.microsoft.com/office/2011/relationships/chartStyle" Target="style15.xml"/><Relationship Id="rId5" Type="http://schemas.openxmlformats.org/officeDocument/2006/relationships/chartUserShapes" Target="../drawings/drawing15.xml"/><Relationship Id="rId4"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chartUserShapes" Target="../drawings/drawing16.xml"/></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17.xml"/><Relationship Id="rId1" Type="http://schemas.microsoft.com/office/2011/relationships/chartStyle" Target="style17.xml"/><Relationship Id="rId5" Type="http://schemas.openxmlformats.org/officeDocument/2006/relationships/chartUserShapes" Target="../drawings/drawing17.xml"/><Relationship Id="rId4"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15.xml"/><Relationship Id="rId2" Type="http://schemas.microsoft.com/office/2011/relationships/chartColorStyle" Target="colors18.xml"/><Relationship Id="rId1" Type="http://schemas.microsoft.com/office/2011/relationships/chartStyle" Target="style18.xml"/><Relationship Id="rId5" Type="http://schemas.openxmlformats.org/officeDocument/2006/relationships/chartUserShapes" Target="../drawings/drawing18.xml"/><Relationship Id="rId4"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3" Type="http://schemas.openxmlformats.org/officeDocument/2006/relationships/themeOverride" Target="../theme/themeOverride16.xml"/><Relationship Id="rId2" Type="http://schemas.microsoft.com/office/2011/relationships/chartColorStyle" Target="colors19.xml"/><Relationship Id="rId1" Type="http://schemas.microsoft.com/office/2011/relationships/chartStyle" Target="style19.xml"/><Relationship Id="rId5" Type="http://schemas.openxmlformats.org/officeDocument/2006/relationships/chartUserShapes" Target="../drawings/drawing19.xml"/><Relationship Id="rId4"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3" Type="http://schemas.openxmlformats.org/officeDocument/2006/relationships/themeOverride" Target="../theme/themeOverride17.xml"/><Relationship Id="rId2" Type="http://schemas.microsoft.com/office/2011/relationships/chartColorStyle" Target="colors20.xml"/><Relationship Id="rId1" Type="http://schemas.microsoft.com/office/2011/relationships/chartStyle" Target="style20.xml"/><Relationship Id="rId5" Type="http://schemas.openxmlformats.org/officeDocument/2006/relationships/chartUserShapes" Target="../drawings/drawing20.xml"/><Relationship Id="rId4"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 Id="rId4" Type="http://schemas.openxmlformats.org/officeDocument/2006/relationships/chartUserShapes" Target="../drawings/drawing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 Id="rId4" Type="http://schemas.openxmlformats.org/officeDocument/2006/relationships/chartUserShapes" Target="../drawings/drawing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 Id="rId4" Type="http://schemas.openxmlformats.org/officeDocument/2006/relationships/chartUserShapes" Target="../drawings/drawing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 Id="rId4" Type="http://schemas.openxmlformats.org/officeDocument/2006/relationships/chartUserShapes" Target="../drawings/drawing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 Id="rId4" Type="http://schemas.openxmlformats.org/officeDocument/2006/relationships/chartUserShapes" Target="../drawings/drawing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 Id="rId4" Type="http://schemas.openxmlformats.org/officeDocument/2006/relationships/chartUserShapes" Target="../drawings/drawing26.xml"/></Relationships>
</file>

<file path=ppt/charts/_rels/chart27.xml.rels><?xml version="1.0" encoding="UTF-8" standalone="yes"?>
<Relationships xmlns="http://schemas.openxmlformats.org/package/2006/relationships"><Relationship Id="rId3" Type="http://schemas.openxmlformats.org/officeDocument/2006/relationships/themeOverride" Target="../theme/themeOverride18.xml"/><Relationship Id="rId2" Type="http://schemas.microsoft.com/office/2011/relationships/chartColorStyle" Target="colors27.xml"/><Relationship Id="rId1" Type="http://schemas.microsoft.com/office/2011/relationships/chartStyle" Target="style27.xml"/><Relationship Id="rId5" Type="http://schemas.openxmlformats.org/officeDocument/2006/relationships/chartUserShapes" Target="../drawings/drawing27.xml"/><Relationship Id="rId4" Type="http://schemas.openxmlformats.org/officeDocument/2006/relationships/package" Target="../embeddings/Microsoft_Excel_Worksheet26.xlsx"/></Relationships>
</file>

<file path=ppt/charts/_rels/chart28.xml.rels><?xml version="1.0" encoding="UTF-8" standalone="yes"?>
<Relationships xmlns="http://schemas.openxmlformats.org/package/2006/relationships"><Relationship Id="rId3" Type="http://schemas.openxmlformats.org/officeDocument/2006/relationships/themeOverride" Target="../theme/themeOverride19.xml"/><Relationship Id="rId2" Type="http://schemas.microsoft.com/office/2011/relationships/chartColorStyle" Target="colors28.xml"/><Relationship Id="rId1" Type="http://schemas.microsoft.com/office/2011/relationships/chartStyle" Target="style28.xml"/><Relationship Id="rId5" Type="http://schemas.openxmlformats.org/officeDocument/2006/relationships/chartUserShapes" Target="../drawings/drawing28.xml"/><Relationship Id="rId4" Type="http://schemas.openxmlformats.org/officeDocument/2006/relationships/package" Target="../embeddings/Microsoft_Excel_Worksheet27.xlsx"/></Relationships>
</file>

<file path=ppt/charts/_rels/chart29.xml.rels><?xml version="1.0" encoding="UTF-8" standalone="yes"?>
<Relationships xmlns="http://schemas.openxmlformats.org/package/2006/relationships"><Relationship Id="rId3" Type="http://schemas.openxmlformats.org/officeDocument/2006/relationships/themeOverride" Target="../theme/themeOverride20.xml"/><Relationship Id="rId2" Type="http://schemas.microsoft.com/office/2011/relationships/chartColorStyle" Target="colors29.xml"/><Relationship Id="rId1" Type="http://schemas.microsoft.com/office/2011/relationships/chartStyle" Target="style29.xml"/><Relationship Id="rId5" Type="http://schemas.openxmlformats.org/officeDocument/2006/relationships/chartUserShapes" Target="../drawings/drawing29.xml"/><Relationship Id="rId4" Type="http://schemas.openxmlformats.org/officeDocument/2006/relationships/package" Target="../embeddings/Microsoft_Excel_Worksheet28.xlsx"/></Relationships>
</file>

<file path=ppt/charts/_rels/chart30.xml.rels><?xml version="1.0" encoding="UTF-8" standalone="yes"?>
<Relationships xmlns="http://schemas.openxmlformats.org/package/2006/relationships"><Relationship Id="rId3" Type="http://schemas.openxmlformats.org/officeDocument/2006/relationships/themeOverride" Target="../theme/themeOverride21.xml"/><Relationship Id="rId2" Type="http://schemas.microsoft.com/office/2011/relationships/chartColorStyle" Target="colors30.xml"/><Relationship Id="rId1" Type="http://schemas.microsoft.com/office/2011/relationships/chartStyle" Target="style30.xml"/><Relationship Id="rId5" Type="http://schemas.openxmlformats.org/officeDocument/2006/relationships/chartUserShapes" Target="../drawings/drawing30.xml"/><Relationship Id="rId4" Type="http://schemas.openxmlformats.org/officeDocument/2006/relationships/package" Target="../embeddings/Microsoft_Excel_Worksheet29.xlsx"/></Relationships>
</file>

<file path=ppt/charts/_rels/chart31.xml.rels><?xml version="1.0" encoding="UTF-8" standalone="yes"?>
<Relationships xmlns="http://schemas.openxmlformats.org/package/2006/relationships"><Relationship Id="rId3" Type="http://schemas.openxmlformats.org/officeDocument/2006/relationships/themeOverride" Target="../theme/themeOverride22.xml"/><Relationship Id="rId2" Type="http://schemas.microsoft.com/office/2011/relationships/chartColorStyle" Target="colors31.xml"/><Relationship Id="rId1" Type="http://schemas.microsoft.com/office/2011/relationships/chartStyle" Target="style31.xml"/><Relationship Id="rId5" Type="http://schemas.openxmlformats.org/officeDocument/2006/relationships/chartUserShapes" Target="../drawings/drawing31.xml"/><Relationship Id="rId4" Type="http://schemas.openxmlformats.org/officeDocument/2006/relationships/package" Target="../embeddings/Microsoft_Excel_Worksheet30.xlsx"/></Relationships>
</file>

<file path=ppt/charts/_rels/chart32.xml.rels><?xml version="1.0" encoding="UTF-8" standalone="yes"?>
<Relationships xmlns="http://schemas.openxmlformats.org/package/2006/relationships"><Relationship Id="rId3" Type="http://schemas.openxmlformats.org/officeDocument/2006/relationships/themeOverride" Target="../theme/themeOverride23.xml"/><Relationship Id="rId2" Type="http://schemas.microsoft.com/office/2011/relationships/chartColorStyle" Target="colors32.xml"/><Relationship Id="rId1" Type="http://schemas.microsoft.com/office/2011/relationships/chartStyle" Target="style32.xml"/><Relationship Id="rId5" Type="http://schemas.openxmlformats.org/officeDocument/2006/relationships/chartUserShapes" Target="../drawings/drawing32.xml"/><Relationship Id="rId4" Type="http://schemas.openxmlformats.org/officeDocument/2006/relationships/package" Target="../embeddings/Microsoft_Excel_Worksheet31.xlsx"/></Relationships>
</file>

<file path=ppt/charts/_rels/chart33.xml.rels><?xml version="1.0" encoding="UTF-8" standalone="yes"?>
<Relationships xmlns="http://schemas.openxmlformats.org/package/2006/relationships"><Relationship Id="rId3" Type="http://schemas.openxmlformats.org/officeDocument/2006/relationships/themeOverride" Target="../theme/themeOverride24.xml"/><Relationship Id="rId2" Type="http://schemas.microsoft.com/office/2011/relationships/chartColorStyle" Target="colors33.xml"/><Relationship Id="rId1" Type="http://schemas.microsoft.com/office/2011/relationships/chartStyle" Target="style33.xml"/><Relationship Id="rId5" Type="http://schemas.openxmlformats.org/officeDocument/2006/relationships/chartUserShapes" Target="../drawings/drawing33.xml"/><Relationship Id="rId4" Type="http://schemas.openxmlformats.org/officeDocument/2006/relationships/package" Target="../embeddings/Microsoft_Excel_Worksheet32.xlsx"/></Relationships>
</file>

<file path=ppt/charts/_rels/chart34.xml.rels><?xml version="1.0" encoding="UTF-8" standalone="yes"?>
<Relationships xmlns="http://schemas.openxmlformats.org/package/2006/relationships"><Relationship Id="rId3" Type="http://schemas.openxmlformats.org/officeDocument/2006/relationships/themeOverride" Target="../theme/themeOverride25.xml"/><Relationship Id="rId2" Type="http://schemas.microsoft.com/office/2011/relationships/chartColorStyle" Target="colors34.xml"/><Relationship Id="rId1" Type="http://schemas.microsoft.com/office/2011/relationships/chartStyle" Target="style34.xml"/><Relationship Id="rId5" Type="http://schemas.openxmlformats.org/officeDocument/2006/relationships/chartUserShapes" Target="../drawings/drawing34.xml"/><Relationship Id="rId4" Type="http://schemas.openxmlformats.org/officeDocument/2006/relationships/package" Target="../embeddings/Microsoft_Excel_Worksheet33.xlsx"/></Relationships>
</file>

<file path=ppt/charts/_rels/chart35.xml.rels><?xml version="1.0" encoding="UTF-8" standalone="yes"?>
<Relationships xmlns="http://schemas.openxmlformats.org/package/2006/relationships"><Relationship Id="rId3" Type="http://schemas.openxmlformats.org/officeDocument/2006/relationships/themeOverride" Target="../theme/themeOverride26.xml"/><Relationship Id="rId2" Type="http://schemas.microsoft.com/office/2011/relationships/chartColorStyle" Target="colors35.xml"/><Relationship Id="rId1" Type="http://schemas.microsoft.com/office/2011/relationships/chartStyle" Target="style35.xml"/><Relationship Id="rId5" Type="http://schemas.openxmlformats.org/officeDocument/2006/relationships/chartUserShapes" Target="../drawings/drawing35.xml"/><Relationship Id="rId4" Type="http://schemas.openxmlformats.org/officeDocument/2006/relationships/package" Target="../embeddings/Microsoft_Excel_Worksheet34.xlsx"/></Relationships>
</file>

<file path=ppt/charts/_rels/chart36.xml.rels><?xml version="1.0" encoding="UTF-8" standalone="yes"?>
<Relationships xmlns="http://schemas.openxmlformats.org/package/2006/relationships"><Relationship Id="rId3" Type="http://schemas.openxmlformats.org/officeDocument/2006/relationships/themeOverride" Target="../theme/themeOverride27.xml"/><Relationship Id="rId2" Type="http://schemas.microsoft.com/office/2011/relationships/chartColorStyle" Target="colors36.xml"/><Relationship Id="rId1" Type="http://schemas.microsoft.com/office/2011/relationships/chartStyle" Target="style36.xml"/><Relationship Id="rId5" Type="http://schemas.openxmlformats.org/officeDocument/2006/relationships/chartUserShapes" Target="../drawings/drawing36.xml"/><Relationship Id="rId4" Type="http://schemas.openxmlformats.org/officeDocument/2006/relationships/package" Target="../embeddings/Microsoft_Excel_Worksheet35.xlsx"/></Relationships>
</file>

<file path=ppt/charts/_rels/chart37.xml.rels><?xml version="1.0" encoding="UTF-8" standalone="yes"?>
<Relationships xmlns="http://schemas.openxmlformats.org/package/2006/relationships"><Relationship Id="rId3" Type="http://schemas.openxmlformats.org/officeDocument/2006/relationships/themeOverride" Target="../theme/themeOverride28.xml"/><Relationship Id="rId2" Type="http://schemas.microsoft.com/office/2011/relationships/chartColorStyle" Target="colors37.xml"/><Relationship Id="rId1" Type="http://schemas.microsoft.com/office/2011/relationships/chartStyle" Target="style37.xml"/><Relationship Id="rId5" Type="http://schemas.openxmlformats.org/officeDocument/2006/relationships/chartUserShapes" Target="../drawings/drawing37.xml"/><Relationship Id="rId4" Type="http://schemas.openxmlformats.org/officeDocument/2006/relationships/package" Target="../embeddings/Microsoft_Excel_Worksheet36.xlsx"/></Relationships>
</file>

<file path=ppt/charts/_rels/chart38.xml.rels><?xml version="1.0" encoding="UTF-8" standalone="yes"?>
<Relationships xmlns="http://schemas.openxmlformats.org/package/2006/relationships"><Relationship Id="rId3" Type="http://schemas.openxmlformats.org/officeDocument/2006/relationships/themeOverride" Target="../theme/themeOverride29.xml"/><Relationship Id="rId2" Type="http://schemas.microsoft.com/office/2011/relationships/chartColorStyle" Target="colors38.xml"/><Relationship Id="rId1" Type="http://schemas.microsoft.com/office/2011/relationships/chartStyle" Target="style38.xml"/><Relationship Id="rId5" Type="http://schemas.openxmlformats.org/officeDocument/2006/relationships/chartUserShapes" Target="../drawings/drawing38.xml"/><Relationship Id="rId4" Type="http://schemas.openxmlformats.org/officeDocument/2006/relationships/package" Target="../embeddings/Microsoft_Excel_Worksheet37.xlsx"/></Relationships>
</file>

<file path=ppt/charts/_rels/chart39.xml.rels><?xml version="1.0" encoding="UTF-8" standalone="yes"?>
<Relationships xmlns="http://schemas.openxmlformats.org/package/2006/relationships"><Relationship Id="rId3" Type="http://schemas.openxmlformats.org/officeDocument/2006/relationships/themeOverride" Target="../theme/themeOverride30.xml"/><Relationship Id="rId2" Type="http://schemas.microsoft.com/office/2011/relationships/chartColorStyle" Target="colors39.xml"/><Relationship Id="rId1" Type="http://schemas.microsoft.com/office/2011/relationships/chartStyle" Target="style39.xml"/><Relationship Id="rId5" Type="http://schemas.openxmlformats.org/officeDocument/2006/relationships/chartUserShapes" Target="../drawings/drawing39.xml"/><Relationship Id="rId4" Type="http://schemas.openxmlformats.org/officeDocument/2006/relationships/package" Target="../embeddings/Microsoft_Excel_Worksheet38.xlsx"/></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0.xml"/><Relationship Id="rId1" Type="http://schemas.microsoft.com/office/2011/relationships/chartStyle" Target="style40.xml"/><Relationship Id="rId4" Type="http://schemas.openxmlformats.org/officeDocument/2006/relationships/chartUserShapes" Target="../drawings/drawing4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0597608779996175"/>
          <c:y val="7.9341335628473758E-2"/>
          <c:w val="0.59289118382815209"/>
          <c:h val="0.86027523306424547"/>
        </c:manualLayout>
      </c:layout>
      <c:barChart>
        <c:barDir val="bar"/>
        <c:grouping val="stacked"/>
        <c:varyColors val="0"/>
        <c:ser>
          <c:idx val="0"/>
          <c:order val="0"/>
          <c:tx>
            <c:strRef>
              <c:f>Sheet1!$B$1</c:f>
              <c:strCache>
                <c:ptCount val="1"/>
                <c:pt idx="0">
                  <c:v>Person with a Disability %</c:v>
                </c:pt>
              </c:strCache>
            </c:strRef>
          </c:tx>
          <c:spPr>
            <a:solidFill>
              <a:srgbClr val="165C7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lumMod val="9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Panhandle Independent Living Center</c:v>
                </c:pt>
                <c:pt idx="1">
                  <c:v>Coastal Bend Center for Independent Living</c:v>
                </c:pt>
                <c:pt idx="2">
                  <c:v>Able Center for Independent Living - Odessa</c:v>
                </c:pt>
                <c:pt idx="3">
                  <c:v>Mounting Horizons Inc - Galveston</c:v>
                </c:pt>
                <c:pt idx="4">
                  <c:v>Disability in Action - Abeline</c:v>
                </c:pt>
                <c:pt idx="5">
                  <c:v>LIFE, Inc - Lubbock</c:v>
                </c:pt>
                <c:pt idx="6">
                  <c:v>Volar Center for Independent Living</c:v>
                </c:pt>
                <c:pt idx="7">
                  <c:v>Crockett Resource Center for Independent Living</c:v>
                </c:pt>
                <c:pt idx="8">
                  <c:v>REACH Center for Independent Living (Plano) </c:v>
                </c:pt>
                <c:pt idx="9">
                  <c:v>Valley Association for Independent Living </c:v>
                </c:pt>
                <c:pt idx="10">
                  <c:v>REACH Center for Independent Living (Fort Worth)</c:v>
                </c:pt>
                <c:pt idx="11">
                  <c:v>San Antonio Independent Living Services</c:v>
                </c:pt>
                <c:pt idx="12">
                  <c:v>Houston Center for Independent Living</c:v>
                </c:pt>
                <c:pt idx="13">
                  <c:v>Austin Resource Center for Independent Living</c:v>
                </c:pt>
              </c:strCache>
            </c:strRef>
          </c:cat>
          <c:val>
            <c:numRef>
              <c:f>Sheet1!$B$2:$B$15</c:f>
              <c:numCache>
                <c:formatCode>General</c:formatCode>
                <c:ptCount val="14"/>
                <c:pt idx="0">
                  <c:v>0</c:v>
                </c:pt>
                <c:pt idx="1">
                  <c:v>1</c:v>
                </c:pt>
                <c:pt idx="2">
                  <c:v>1</c:v>
                </c:pt>
                <c:pt idx="3">
                  <c:v>1</c:v>
                </c:pt>
                <c:pt idx="4">
                  <c:v>1</c:v>
                </c:pt>
                <c:pt idx="5">
                  <c:v>2</c:v>
                </c:pt>
                <c:pt idx="6">
                  <c:v>3</c:v>
                </c:pt>
                <c:pt idx="7">
                  <c:v>4</c:v>
                </c:pt>
                <c:pt idx="8">
                  <c:v>4</c:v>
                </c:pt>
                <c:pt idx="9">
                  <c:v>6</c:v>
                </c:pt>
                <c:pt idx="10">
                  <c:v>7</c:v>
                </c:pt>
                <c:pt idx="11">
                  <c:v>15</c:v>
                </c:pt>
                <c:pt idx="12">
                  <c:v>20</c:v>
                </c:pt>
                <c:pt idx="13">
                  <c:v>36</c:v>
                </c:pt>
              </c:numCache>
            </c:numRef>
          </c:val>
          <c:extLst>
            <c:ext xmlns:c16="http://schemas.microsoft.com/office/drawing/2014/chart" uri="{C3380CC4-5D6E-409C-BE32-E72D297353CC}">
              <c16:uniqueId val="{00000000-8CF7-44B6-B7EB-43CC29D2F19C}"/>
            </c:ext>
          </c:extLst>
        </c:ser>
        <c:dLbls>
          <c:dLblPos val="ctr"/>
          <c:showLegendKey val="0"/>
          <c:showVal val="1"/>
          <c:showCatName val="0"/>
          <c:showSerName val="0"/>
          <c:showPercent val="0"/>
          <c:showBubbleSize val="0"/>
        </c:dLbls>
        <c:gapWidth val="24"/>
        <c:overlap val="100"/>
        <c:axId val="1813314399"/>
        <c:axId val="1813316479"/>
      </c:barChart>
      <c:catAx>
        <c:axId val="1813314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600" b="0" i="0" u="none" strike="noStrike" kern="1200" baseline="0">
                <a:solidFill>
                  <a:schemeClr val="tx1"/>
                </a:solidFill>
                <a:latin typeface="Roboto" panose="02000000000000000000" pitchFamily="2" charset="0"/>
                <a:ea typeface="Roboto" panose="02000000000000000000" pitchFamily="2" charset="0"/>
                <a:cs typeface="+mn-cs"/>
              </a:defRPr>
            </a:pPr>
            <a:endParaRPr lang="en-US"/>
          </a:p>
        </c:txPr>
        <c:crossAx val="1813316479"/>
        <c:crosses val="autoZero"/>
        <c:auto val="1"/>
        <c:lblAlgn val="ctr"/>
        <c:lblOffset val="100"/>
        <c:noMultiLvlLbl val="0"/>
      </c:catAx>
      <c:valAx>
        <c:axId val="1813316479"/>
        <c:scaling>
          <c:orientation val="minMax"/>
          <c:max val="100"/>
        </c:scaling>
        <c:delete val="1"/>
        <c:axPos val="b"/>
        <c:majorGridlines>
          <c:spPr>
            <a:ln w="9525" cap="flat" cmpd="sng" algn="ctr">
              <a:noFill/>
              <a:round/>
            </a:ln>
            <a:effectLst/>
          </c:spPr>
        </c:majorGridlines>
        <c:numFmt formatCode="General" sourceLinked="1"/>
        <c:majorTickMark val="none"/>
        <c:minorTickMark val="none"/>
        <c:tickLblPos val="nextTo"/>
        <c:crossAx val="1813314399"/>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453367660224254"/>
          <c:y val="0.10066546487977837"/>
          <c:w val="0.77124957937950045"/>
          <c:h val="0.57411083242532024"/>
        </c:manualLayout>
      </c:layout>
      <c:barChart>
        <c:barDir val="bar"/>
        <c:grouping val="stacked"/>
        <c:varyColors val="0"/>
        <c:ser>
          <c:idx val="0"/>
          <c:order val="0"/>
          <c:tx>
            <c:strRef>
              <c:f>Sheet1!$B$1</c:f>
              <c:strCache>
                <c:ptCount val="1"/>
                <c:pt idx="0">
                  <c:v>Very/somewhat easy</c:v>
                </c:pt>
              </c:strCache>
            </c:strRef>
          </c:tx>
          <c:spPr>
            <a:solidFill>
              <a:srgbClr val="165C7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lumMod val="9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7"/>
                <c:pt idx="0">
                  <c:v>Works with people with disabilities</c:v>
                </c:pt>
                <c:pt idx="2">
                  <c:v>Close to someone with a disability</c:v>
                </c:pt>
                <c:pt idx="4">
                  <c:v>People with disabilities</c:v>
                </c:pt>
                <c:pt idx="6">
                  <c:v>All respondents</c:v>
                </c:pt>
              </c:strCache>
            </c:strRef>
          </c:cat>
          <c:val>
            <c:numRef>
              <c:f>Sheet1!$B$2:$B$9</c:f>
              <c:numCache>
                <c:formatCode>General</c:formatCode>
                <c:ptCount val="8"/>
                <c:pt idx="0">
                  <c:v>35</c:v>
                </c:pt>
                <c:pt idx="2">
                  <c:v>24</c:v>
                </c:pt>
                <c:pt idx="4">
                  <c:v>33</c:v>
                </c:pt>
                <c:pt idx="6">
                  <c:v>29</c:v>
                </c:pt>
              </c:numCache>
            </c:numRef>
          </c:val>
          <c:extLst>
            <c:ext xmlns:c16="http://schemas.microsoft.com/office/drawing/2014/chart" uri="{C3380CC4-5D6E-409C-BE32-E72D297353CC}">
              <c16:uniqueId val="{00000000-10A0-644B-B177-38661D71881B}"/>
            </c:ext>
          </c:extLst>
        </c:ser>
        <c:ser>
          <c:idx val="1"/>
          <c:order val="1"/>
          <c:tx>
            <c:strRef>
              <c:f>Sheet1!$C$1</c:f>
              <c:strCache>
                <c:ptCount val="1"/>
                <c:pt idx="0">
                  <c:v>Very/somewhat difficult</c:v>
                </c:pt>
              </c:strCache>
            </c:strRef>
          </c:tx>
          <c:spPr>
            <a:solidFill>
              <a:srgbClr val="65316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7"/>
                <c:pt idx="0">
                  <c:v>Works with people with disabilities</c:v>
                </c:pt>
                <c:pt idx="2">
                  <c:v>Close to someone with a disability</c:v>
                </c:pt>
                <c:pt idx="4">
                  <c:v>People with disabilities</c:v>
                </c:pt>
                <c:pt idx="6">
                  <c:v>All respondents</c:v>
                </c:pt>
              </c:strCache>
            </c:strRef>
          </c:cat>
          <c:val>
            <c:numRef>
              <c:f>Sheet1!$C$2:$C$9</c:f>
              <c:numCache>
                <c:formatCode>General</c:formatCode>
                <c:ptCount val="8"/>
                <c:pt idx="0">
                  <c:v>65</c:v>
                </c:pt>
                <c:pt idx="2">
                  <c:v>75</c:v>
                </c:pt>
                <c:pt idx="4">
                  <c:v>62</c:v>
                </c:pt>
                <c:pt idx="6">
                  <c:v>70</c:v>
                </c:pt>
              </c:numCache>
            </c:numRef>
          </c:val>
          <c:extLst>
            <c:ext xmlns:c16="http://schemas.microsoft.com/office/drawing/2014/chart" uri="{C3380CC4-5D6E-409C-BE32-E72D297353CC}">
              <c16:uniqueId val="{00000001-10A0-644B-B177-38661D71881B}"/>
            </c:ext>
          </c:extLst>
        </c:ser>
        <c:dLbls>
          <c:dLblPos val="ctr"/>
          <c:showLegendKey val="0"/>
          <c:showVal val="1"/>
          <c:showCatName val="0"/>
          <c:showSerName val="0"/>
          <c:showPercent val="0"/>
          <c:showBubbleSize val="0"/>
        </c:dLbls>
        <c:gapWidth val="24"/>
        <c:overlap val="100"/>
        <c:axId val="1813314399"/>
        <c:axId val="1813316479"/>
      </c:barChart>
      <c:catAx>
        <c:axId val="1813314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just">
              <a:defRPr sz="1600" b="0" i="0" u="none" strike="noStrike" kern="1200" baseline="0">
                <a:solidFill>
                  <a:schemeClr val="tx1">
                    <a:lumMod val="85000"/>
                    <a:lumOff val="15000"/>
                  </a:schemeClr>
                </a:solidFill>
                <a:latin typeface="Roboto" panose="02000000000000000000" pitchFamily="2" charset="0"/>
                <a:ea typeface="Roboto" panose="02000000000000000000" pitchFamily="2" charset="0"/>
                <a:cs typeface="+mn-cs"/>
              </a:defRPr>
            </a:pPr>
            <a:endParaRPr lang="en-US"/>
          </a:p>
        </c:txPr>
        <c:crossAx val="1813316479"/>
        <c:crosses val="autoZero"/>
        <c:auto val="1"/>
        <c:lblAlgn val="ctr"/>
        <c:lblOffset val="100"/>
        <c:noMultiLvlLbl val="0"/>
      </c:catAx>
      <c:valAx>
        <c:axId val="1813316479"/>
        <c:scaling>
          <c:orientation val="minMax"/>
          <c:max val="1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2">
                    <a:lumMod val="50000"/>
                  </a:schemeClr>
                </a:solidFill>
                <a:latin typeface="Roboto" panose="02000000000000000000" pitchFamily="2" charset="0"/>
                <a:ea typeface="Roboto" panose="02000000000000000000" pitchFamily="2" charset="0"/>
                <a:cs typeface="+mn-cs"/>
              </a:defRPr>
            </a:pPr>
            <a:endParaRPr lang="en-US"/>
          </a:p>
        </c:txPr>
        <c:crossAx val="1813314399"/>
        <c:crosses val="autoZero"/>
        <c:crossBetween val="between"/>
        <c:majorUnit val="25"/>
      </c:valAx>
      <c:spPr>
        <a:noFill/>
        <a:ln>
          <a:noFill/>
        </a:ln>
        <a:effectLst/>
      </c:spPr>
    </c:plotArea>
    <c:legend>
      <c:legendPos val="t"/>
      <c:legendEntry>
        <c:idx val="0"/>
        <c:txPr>
          <a:bodyPr rot="0" spcFirstLastPara="1" vertOverflow="ellipsis" vert="horz" wrap="square" anchor="ctr" anchorCtr="1"/>
          <a:lstStyle/>
          <a:p>
            <a:pPr>
              <a:defRPr sz="2000" b="0" i="0" u="none" strike="noStrike" kern="1200" baseline="0">
                <a:solidFill>
                  <a:srgbClr val="4A4A4A"/>
                </a:solidFill>
                <a:latin typeface="Roboto" panose="02000000000000000000" pitchFamily="2" charset="0"/>
                <a:ea typeface="Roboto" panose="02000000000000000000" pitchFamily="2" charset="0"/>
                <a:cs typeface="+mn-cs"/>
              </a:defRPr>
            </a:pPr>
            <a:endParaRPr lang="en-US"/>
          </a:p>
        </c:txPr>
      </c:legendEntry>
      <c:layout>
        <c:manualLayout>
          <c:xMode val="edge"/>
          <c:yMode val="edge"/>
          <c:x val="0"/>
          <c:y val="7.9288874339546053E-2"/>
          <c:w val="1"/>
          <c:h val="5.8870959127726406E-2"/>
        </c:manualLayout>
      </c:layout>
      <c:overlay val="0"/>
      <c:spPr>
        <a:solidFill>
          <a:schemeClr val="bg1"/>
        </a:solidFill>
        <a:ln>
          <a:noFill/>
        </a:ln>
        <a:effectLst/>
      </c:spPr>
      <c:txPr>
        <a:bodyPr rot="0" spcFirstLastPara="1" vertOverflow="ellipsis" vert="horz" wrap="square" anchor="ctr" anchorCtr="1"/>
        <a:lstStyle/>
        <a:p>
          <a:pPr>
            <a:defRPr sz="2000" b="0" i="0" u="none" strike="noStrike" kern="1200" baseline="0">
              <a:solidFill>
                <a:srgbClr val="4A4A4A"/>
              </a:solidFill>
              <a:latin typeface="Roboto" panose="02000000000000000000" pitchFamily="2" charset="0"/>
              <a:ea typeface="Roboto" panose="02000000000000000000" pitchFamily="2" charset="0"/>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6664407997995232"/>
          <c:y val="0.15775566615307968"/>
          <c:w val="0.68362261878069264"/>
          <c:h val="0.71629765970898329"/>
        </c:manualLayout>
      </c:layout>
      <c:barChart>
        <c:barDir val="bar"/>
        <c:grouping val="stacked"/>
        <c:varyColors val="0"/>
        <c:ser>
          <c:idx val="0"/>
          <c:order val="0"/>
          <c:tx>
            <c:strRef>
              <c:f>Sheet1!$B$1</c:f>
              <c:strCache>
                <c:ptCount val="1"/>
                <c:pt idx="0">
                  <c:v>All respondents</c:v>
                </c:pt>
              </c:strCache>
            </c:strRef>
          </c:tx>
          <c:spPr>
            <a:solidFill>
              <a:srgbClr val="C2501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lumMod val="9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Help when abused or harm</c:v>
                </c:pt>
                <c:pt idx="1">
                  <c:v>Disaster peparedness</c:v>
                </c:pt>
                <c:pt idx="2">
                  <c:v>Assistive technology</c:v>
                </c:pt>
                <c:pt idx="3">
                  <c:v>Employment</c:v>
                </c:pt>
                <c:pt idx="4">
                  <c:v>Paying for basic needs</c:v>
                </c:pt>
                <c:pt idx="5">
                  <c:v>Dealing with benefit denials</c:v>
                </c:pt>
                <c:pt idx="6">
                  <c:v>Completing benefits forms</c:v>
                </c:pt>
                <c:pt idx="7">
                  <c:v>Personal care services</c:v>
                </c:pt>
                <c:pt idx="8">
                  <c:v>Health care</c:v>
                </c:pt>
                <c:pt idx="9">
                  <c:v>Housing</c:v>
                </c:pt>
                <c:pt idx="10">
                  <c:v>Transportation</c:v>
                </c:pt>
              </c:strCache>
            </c:strRef>
          </c:cat>
          <c:val>
            <c:numRef>
              <c:f>Sheet1!$B$2:$B$12</c:f>
              <c:numCache>
                <c:formatCode>General</c:formatCode>
                <c:ptCount val="11"/>
                <c:pt idx="0">
                  <c:v>19</c:v>
                </c:pt>
                <c:pt idx="1">
                  <c:v>25</c:v>
                </c:pt>
                <c:pt idx="2">
                  <c:v>41</c:v>
                </c:pt>
                <c:pt idx="3">
                  <c:v>44</c:v>
                </c:pt>
                <c:pt idx="4">
                  <c:v>45</c:v>
                </c:pt>
                <c:pt idx="5">
                  <c:v>47</c:v>
                </c:pt>
                <c:pt idx="6">
                  <c:v>50</c:v>
                </c:pt>
                <c:pt idx="7">
                  <c:v>51</c:v>
                </c:pt>
                <c:pt idx="8">
                  <c:v>52</c:v>
                </c:pt>
                <c:pt idx="9">
                  <c:v>59</c:v>
                </c:pt>
                <c:pt idx="10">
                  <c:v>63</c:v>
                </c:pt>
              </c:numCache>
            </c:numRef>
          </c:val>
          <c:extLst>
            <c:ext xmlns:c16="http://schemas.microsoft.com/office/drawing/2014/chart" uri="{C3380CC4-5D6E-409C-BE32-E72D297353CC}">
              <c16:uniqueId val="{00000000-8CF7-44B6-B7EB-43CC29D2F19C}"/>
            </c:ext>
          </c:extLst>
        </c:ser>
        <c:dLbls>
          <c:dLblPos val="ctr"/>
          <c:showLegendKey val="0"/>
          <c:showVal val="1"/>
          <c:showCatName val="0"/>
          <c:showSerName val="0"/>
          <c:showPercent val="0"/>
          <c:showBubbleSize val="0"/>
        </c:dLbls>
        <c:gapWidth val="24"/>
        <c:overlap val="100"/>
        <c:axId val="1813314399"/>
        <c:axId val="1813316479"/>
      </c:barChart>
      <c:catAx>
        <c:axId val="1813314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600" b="0" i="0" u="none" strike="noStrike" kern="1200" baseline="0">
                <a:solidFill>
                  <a:schemeClr val="tx1"/>
                </a:solidFill>
                <a:latin typeface="Roboto" panose="02000000000000000000" pitchFamily="2" charset="0"/>
                <a:ea typeface="Roboto" panose="02000000000000000000" pitchFamily="2" charset="0"/>
                <a:cs typeface="+mn-cs"/>
              </a:defRPr>
            </a:pPr>
            <a:endParaRPr lang="en-US"/>
          </a:p>
        </c:txPr>
        <c:crossAx val="1813316479"/>
        <c:crosses val="autoZero"/>
        <c:auto val="1"/>
        <c:lblAlgn val="ctr"/>
        <c:lblOffset val="100"/>
        <c:noMultiLvlLbl val="0"/>
      </c:catAx>
      <c:valAx>
        <c:axId val="1813316479"/>
        <c:scaling>
          <c:orientation val="minMax"/>
          <c:max val="100"/>
        </c:scaling>
        <c:delete val="1"/>
        <c:axPos val="b"/>
        <c:majorGridlines>
          <c:spPr>
            <a:ln w="9525" cap="flat" cmpd="sng" algn="ctr">
              <a:noFill/>
              <a:round/>
            </a:ln>
            <a:effectLst/>
          </c:spPr>
        </c:majorGridlines>
        <c:numFmt formatCode="General" sourceLinked="1"/>
        <c:majorTickMark val="none"/>
        <c:minorTickMark val="none"/>
        <c:tickLblPos val="nextTo"/>
        <c:crossAx val="1813314399"/>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6664407997995232"/>
          <c:y val="0.15775566615307968"/>
          <c:w val="0.68362261878069264"/>
          <c:h val="0.71629765970898329"/>
        </c:manualLayout>
      </c:layout>
      <c:barChart>
        <c:barDir val="bar"/>
        <c:grouping val="stacked"/>
        <c:varyColors val="0"/>
        <c:ser>
          <c:idx val="0"/>
          <c:order val="0"/>
          <c:tx>
            <c:strRef>
              <c:f>Sheet1!$B$1</c:f>
              <c:strCache>
                <c:ptCount val="1"/>
                <c:pt idx="0">
                  <c:v>Person with a Disability</c:v>
                </c:pt>
              </c:strCache>
            </c:strRef>
          </c:tx>
          <c:spPr>
            <a:solidFill>
              <a:srgbClr val="165C7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lumMod val="9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Help when abused or harm</c:v>
                </c:pt>
                <c:pt idx="1">
                  <c:v>Disaster peparedness</c:v>
                </c:pt>
                <c:pt idx="2">
                  <c:v>Personal care services</c:v>
                </c:pt>
                <c:pt idx="3">
                  <c:v>Assistive technology</c:v>
                </c:pt>
                <c:pt idx="4">
                  <c:v>Employment</c:v>
                </c:pt>
                <c:pt idx="5">
                  <c:v>Paying for basic needs</c:v>
                </c:pt>
                <c:pt idx="6">
                  <c:v>Completing benefits forms</c:v>
                </c:pt>
                <c:pt idx="7">
                  <c:v>Dealing with benefit denials</c:v>
                </c:pt>
                <c:pt idx="8">
                  <c:v>Health care</c:v>
                </c:pt>
                <c:pt idx="9">
                  <c:v>Housing</c:v>
                </c:pt>
                <c:pt idx="10">
                  <c:v>Transportation</c:v>
                </c:pt>
              </c:strCache>
            </c:strRef>
          </c:cat>
          <c:val>
            <c:numRef>
              <c:f>Sheet1!$B$2:$B$12</c:f>
              <c:numCache>
                <c:formatCode>General</c:formatCode>
                <c:ptCount val="11"/>
                <c:pt idx="0">
                  <c:v>24</c:v>
                </c:pt>
                <c:pt idx="1">
                  <c:v>31</c:v>
                </c:pt>
                <c:pt idx="2">
                  <c:v>37</c:v>
                </c:pt>
                <c:pt idx="3">
                  <c:v>40</c:v>
                </c:pt>
                <c:pt idx="4">
                  <c:v>41</c:v>
                </c:pt>
                <c:pt idx="5">
                  <c:v>43</c:v>
                </c:pt>
                <c:pt idx="6">
                  <c:v>43</c:v>
                </c:pt>
                <c:pt idx="7">
                  <c:v>45</c:v>
                </c:pt>
                <c:pt idx="8">
                  <c:v>47</c:v>
                </c:pt>
                <c:pt idx="9">
                  <c:v>47</c:v>
                </c:pt>
                <c:pt idx="10">
                  <c:v>57</c:v>
                </c:pt>
              </c:numCache>
            </c:numRef>
          </c:val>
          <c:extLst>
            <c:ext xmlns:c16="http://schemas.microsoft.com/office/drawing/2014/chart" uri="{C3380CC4-5D6E-409C-BE32-E72D297353CC}">
              <c16:uniqueId val="{00000000-8CF7-44B6-B7EB-43CC29D2F19C}"/>
            </c:ext>
          </c:extLst>
        </c:ser>
        <c:dLbls>
          <c:dLblPos val="ctr"/>
          <c:showLegendKey val="0"/>
          <c:showVal val="1"/>
          <c:showCatName val="0"/>
          <c:showSerName val="0"/>
          <c:showPercent val="0"/>
          <c:showBubbleSize val="0"/>
        </c:dLbls>
        <c:gapWidth val="24"/>
        <c:overlap val="100"/>
        <c:axId val="1813314399"/>
        <c:axId val="1813316479"/>
      </c:barChart>
      <c:catAx>
        <c:axId val="1813314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600" b="0" i="0" u="none" strike="noStrike" kern="1200" baseline="0">
                <a:solidFill>
                  <a:schemeClr val="tx1"/>
                </a:solidFill>
                <a:latin typeface="Roboto" panose="02000000000000000000" pitchFamily="2" charset="0"/>
                <a:ea typeface="Roboto" panose="02000000000000000000" pitchFamily="2" charset="0"/>
                <a:cs typeface="+mn-cs"/>
              </a:defRPr>
            </a:pPr>
            <a:endParaRPr lang="en-US"/>
          </a:p>
        </c:txPr>
        <c:crossAx val="1813316479"/>
        <c:crosses val="autoZero"/>
        <c:auto val="1"/>
        <c:lblAlgn val="ctr"/>
        <c:lblOffset val="100"/>
        <c:noMultiLvlLbl val="0"/>
      </c:catAx>
      <c:valAx>
        <c:axId val="1813316479"/>
        <c:scaling>
          <c:orientation val="minMax"/>
          <c:max val="100"/>
        </c:scaling>
        <c:delete val="1"/>
        <c:axPos val="b"/>
        <c:majorGridlines>
          <c:spPr>
            <a:ln w="9525" cap="flat" cmpd="sng" algn="ctr">
              <a:noFill/>
              <a:round/>
            </a:ln>
            <a:effectLst/>
          </c:spPr>
        </c:majorGridlines>
        <c:numFmt formatCode="General" sourceLinked="1"/>
        <c:majorTickMark val="none"/>
        <c:minorTickMark val="none"/>
        <c:tickLblPos val="nextTo"/>
        <c:crossAx val="1813314399"/>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6664407997995232"/>
          <c:y val="0.15775566615307968"/>
          <c:w val="0.68362261878069264"/>
          <c:h val="0.71629765970898329"/>
        </c:manualLayout>
      </c:layout>
      <c:barChart>
        <c:barDir val="bar"/>
        <c:grouping val="stacked"/>
        <c:varyColors val="0"/>
        <c:ser>
          <c:idx val="0"/>
          <c:order val="0"/>
          <c:tx>
            <c:strRef>
              <c:f>Sheet1!$B$1</c:f>
              <c:strCache>
                <c:ptCount val="1"/>
                <c:pt idx="0">
                  <c:v>Close to someone with a disability</c:v>
                </c:pt>
              </c:strCache>
            </c:strRef>
          </c:tx>
          <c:spPr>
            <a:solidFill>
              <a:srgbClr val="65316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lumMod val="9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Help when abused or harm</c:v>
                </c:pt>
                <c:pt idx="1">
                  <c:v>Disaster peparedness</c:v>
                </c:pt>
                <c:pt idx="2">
                  <c:v>Assistive technology</c:v>
                </c:pt>
                <c:pt idx="3">
                  <c:v>Employment</c:v>
                </c:pt>
                <c:pt idx="4">
                  <c:v>Paying for basic needs</c:v>
                </c:pt>
                <c:pt idx="5">
                  <c:v>Dealing with benefit denials</c:v>
                </c:pt>
                <c:pt idx="6">
                  <c:v>Completing benefits forms</c:v>
                </c:pt>
                <c:pt idx="7">
                  <c:v>Health care</c:v>
                </c:pt>
                <c:pt idx="8">
                  <c:v>Personal care services</c:v>
                </c:pt>
                <c:pt idx="9">
                  <c:v>Transportation</c:v>
                </c:pt>
                <c:pt idx="10">
                  <c:v>Housing</c:v>
                </c:pt>
              </c:strCache>
            </c:strRef>
          </c:cat>
          <c:val>
            <c:numRef>
              <c:f>Sheet1!$B$2:$B$12</c:f>
              <c:numCache>
                <c:formatCode>General</c:formatCode>
                <c:ptCount val="11"/>
                <c:pt idx="0">
                  <c:v>12</c:v>
                </c:pt>
                <c:pt idx="1">
                  <c:v>20</c:v>
                </c:pt>
                <c:pt idx="2">
                  <c:v>36</c:v>
                </c:pt>
                <c:pt idx="3">
                  <c:v>37</c:v>
                </c:pt>
                <c:pt idx="4">
                  <c:v>39</c:v>
                </c:pt>
                <c:pt idx="5">
                  <c:v>45</c:v>
                </c:pt>
                <c:pt idx="6">
                  <c:v>50</c:v>
                </c:pt>
                <c:pt idx="7">
                  <c:v>52</c:v>
                </c:pt>
                <c:pt idx="8">
                  <c:v>58</c:v>
                </c:pt>
                <c:pt idx="9">
                  <c:v>58</c:v>
                </c:pt>
                <c:pt idx="10">
                  <c:v>60</c:v>
                </c:pt>
              </c:numCache>
            </c:numRef>
          </c:val>
          <c:extLst>
            <c:ext xmlns:c16="http://schemas.microsoft.com/office/drawing/2014/chart" uri="{C3380CC4-5D6E-409C-BE32-E72D297353CC}">
              <c16:uniqueId val="{00000000-8CF7-44B6-B7EB-43CC29D2F19C}"/>
            </c:ext>
          </c:extLst>
        </c:ser>
        <c:dLbls>
          <c:dLblPos val="ctr"/>
          <c:showLegendKey val="0"/>
          <c:showVal val="1"/>
          <c:showCatName val="0"/>
          <c:showSerName val="0"/>
          <c:showPercent val="0"/>
          <c:showBubbleSize val="0"/>
        </c:dLbls>
        <c:gapWidth val="24"/>
        <c:overlap val="100"/>
        <c:axId val="1813314399"/>
        <c:axId val="1813316479"/>
      </c:barChart>
      <c:catAx>
        <c:axId val="1813314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600" b="0" i="0" u="none" strike="noStrike" kern="1200" baseline="0">
                <a:solidFill>
                  <a:schemeClr val="tx1"/>
                </a:solidFill>
                <a:latin typeface="Roboto" panose="02000000000000000000" pitchFamily="2" charset="0"/>
                <a:ea typeface="Roboto" panose="02000000000000000000" pitchFamily="2" charset="0"/>
                <a:cs typeface="+mn-cs"/>
              </a:defRPr>
            </a:pPr>
            <a:endParaRPr lang="en-US"/>
          </a:p>
        </c:txPr>
        <c:crossAx val="1813316479"/>
        <c:crosses val="autoZero"/>
        <c:auto val="1"/>
        <c:lblAlgn val="ctr"/>
        <c:lblOffset val="100"/>
        <c:noMultiLvlLbl val="0"/>
      </c:catAx>
      <c:valAx>
        <c:axId val="1813316479"/>
        <c:scaling>
          <c:orientation val="minMax"/>
          <c:max val="100"/>
        </c:scaling>
        <c:delete val="1"/>
        <c:axPos val="b"/>
        <c:majorGridlines>
          <c:spPr>
            <a:ln w="9525" cap="flat" cmpd="sng" algn="ctr">
              <a:noFill/>
              <a:round/>
            </a:ln>
            <a:effectLst/>
          </c:spPr>
        </c:majorGridlines>
        <c:numFmt formatCode="General" sourceLinked="1"/>
        <c:majorTickMark val="none"/>
        <c:minorTickMark val="none"/>
        <c:tickLblPos val="nextTo"/>
        <c:crossAx val="1813314399"/>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6664407997995232"/>
          <c:y val="0.15775566615307968"/>
          <c:w val="0.68362261878069264"/>
          <c:h val="0.71629765970898329"/>
        </c:manualLayout>
      </c:layout>
      <c:barChart>
        <c:barDir val="bar"/>
        <c:grouping val="stacked"/>
        <c:varyColors val="0"/>
        <c:ser>
          <c:idx val="0"/>
          <c:order val="0"/>
          <c:tx>
            <c:strRef>
              <c:f>Sheet1!$B$1</c:f>
              <c:strCache>
                <c:ptCount val="1"/>
                <c:pt idx="0">
                  <c:v>Works with people with a disability</c:v>
                </c:pt>
              </c:strCache>
            </c:strRef>
          </c:tx>
          <c:spPr>
            <a:solidFill>
              <a:srgbClr val="4EA72E">
                <a:lumMod val="75000"/>
              </a:srgb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lumMod val="9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Help when abused or harm</c:v>
                </c:pt>
                <c:pt idx="1">
                  <c:v>Disaster peparedness</c:v>
                </c:pt>
                <c:pt idx="2">
                  <c:v>Personal care services</c:v>
                </c:pt>
                <c:pt idx="3">
                  <c:v>Assistive technology</c:v>
                </c:pt>
                <c:pt idx="4">
                  <c:v>Dealing with benefit denials</c:v>
                </c:pt>
                <c:pt idx="5">
                  <c:v>Completing benefits forms</c:v>
                </c:pt>
                <c:pt idx="6">
                  <c:v>Paying for basic needs</c:v>
                </c:pt>
                <c:pt idx="7">
                  <c:v>Health care</c:v>
                </c:pt>
                <c:pt idx="8">
                  <c:v>Employment</c:v>
                </c:pt>
                <c:pt idx="9">
                  <c:v>Housing</c:v>
                </c:pt>
                <c:pt idx="10">
                  <c:v>Transportation</c:v>
                </c:pt>
              </c:strCache>
            </c:strRef>
          </c:cat>
          <c:val>
            <c:numRef>
              <c:f>Sheet1!$B$2:$B$12</c:f>
              <c:numCache>
                <c:formatCode>General</c:formatCode>
                <c:ptCount val="11"/>
                <c:pt idx="0">
                  <c:v>27</c:v>
                </c:pt>
                <c:pt idx="1">
                  <c:v>27</c:v>
                </c:pt>
                <c:pt idx="2">
                  <c:v>52</c:v>
                </c:pt>
                <c:pt idx="3">
                  <c:v>54</c:v>
                </c:pt>
                <c:pt idx="4">
                  <c:v>55</c:v>
                </c:pt>
                <c:pt idx="5">
                  <c:v>56</c:v>
                </c:pt>
                <c:pt idx="6">
                  <c:v>58</c:v>
                </c:pt>
                <c:pt idx="7">
                  <c:v>58</c:v>
                </c:pt>
                <c:pt idx="8">
                  <c:v>61</c:v>
                </c:pt>
                <c:pt idx="9">
                  <c:v>69</c:v>
                </c:pt>
                <c:pt idx="10">
                  <c:v>82</c:v>
                </c:pt>
              </c:numCache>
            </c:numRef>
          </c:val>
          <c:extLst>
            <c:ext xmlns:c16="http://schemas.microsoft.com/office/drawing/2014/chart" uri="{C3380CC4-5D6E-409C-BE32-E72D297353CC}">
              <c16:uniqueId val="{00000000-8CF7-44B6-B7EB-43CC29D2F19C}"/>
            </c:ext>
          </c:extLst>
        </c:ser>
        <c:dLbls>
          <c:dLblPos val="ctr"/>
          <c:showLegendKey val="0"/>
          <c:showVal val="1"/>
          <c:showCatName val="0"/>
          <c:showSerName val="0"/>
          <c:showPercent val="0"/>
          <c:showBubbleSize val="0"/>
        </c:dLbls>
        <c:gapWidth val="24"/>
        <c:overlap val="100"/>
        <c:axId val="1813314399"/>
        <c:axId val="1813316479"/>
      </c:barChart>
      <c:catAx>
        <c:axId val="1813314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600" b="0" i="0" u="none" strike="noStrike" kern="1200" baseline="0">
                <a:solidFill>
                  <a:schemeClr val="tx1"/>
                </a:solidFill>
                <a:latin typeface="Roboto" panose="02000000000000000000" pitchFamily="2" charset="0"/>
                <a:ea typeface="Roboto" panose="02000000000000000000" pitchFamily="2" charset="0"/>
                <a:cs typeface="+mn-cs"/>
              </a:defRPr>
            </a:pPr>
            <a:endParaRPr lang="en-US"/>
          </a:p>
        </c:txPr>
        <c:crossAx val="1813316479"/>
        <c:crosses val="autoZero"/>
        <c:auto val="1"/>
        <c:lblAlgn val="ctr"/>
        <c:lblOffset val="100"/>
        <c:noMultiLvlLbl val="0"/>
      </c:catAx>
      <c:valAx>
        <c:axId val="1813316479"/>
        <c:scaling>
          <c:orientation val="minMax"/>
          <c:max val="100"/>
        </c:scaling>
        <c:delete val="1"/>
        <c:axPos val="b"/>
        <c:majorGridlines>
          <c:spPr>
            <a:ln w="9525" cap="flat" cmpd="sng" algn="ctr">
              <a:noFill/>
              <a:round/>
            </a:ln>
            <a:effectLst/>
          </c:spPr>
        </c:majorGridlines>
        <c:numFmt formatCode="General" sourceLinked="1"/>
        <c:majorTickMark val="none"/>
        <c:minorTickMark val="none"/>
        <c:tickLblPos val="nextTo"/>
        <c:crossAx val="1813314399"/>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1433624450628767"/>
          <c:y val="0.12896015460938293"/>
          <c:w val="0.68362261878069264"/>
          <c:h val="0.71629765970898329"/>
        </c:manualLayout>
      </c:layout>
      <c:barChart>
        <c:barDir val="bar"/>
        <c:grouping val="stacked"/>
        <c:varyColors val="0"/>
        <c:ser>
          <c:idx val="0"/>
          <c:order val="0"/>
          <c:tx>
            <c:strRef>
              <c:f>Sheet1!$B$1</c:f>
              <c:strCache>
                <c:ptCount val="1"/>
                <c:pt idx="0">
                  <c:v>All Respondents</c:v>
                </c:pt>
              </c:strCache>
            </c:strRef>
          </c:tx>
          <c:spPr>
            <a:solidFill>
              <a:srgbClr val="C2501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lumMod val="9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Disaster preparation</c:v>
                </c:pt>
                <c:pt idx="1">
                  <c:v>Healthy relationships</c:v>
                </c:pt>
                <c:pt idx="2">
                  <c:v>Cooking or nutrition</c:v>
                </c:pt>
                <c:pt idx="3">
                  <c:v>Using buses or other transportation</c:v>
                </c:pt>
                <c:pt idx="4">
                  <c:v>Using technology or assistive devices</c:v>
                </c:pt>
                <c:pt idx="5">
                  <c:v>Budgeting or money management</c:v>
                </c:pt>
                <c:pt idx="6">
                  <c:v>Finding or keeping housing</c:v>
                </c:pt>
                <c:pt idx="7">
                  <c:v>Job skills or workplace readiness</c:v>
                </c:pt>
                <c:pt idx="8">
                  <c:v>Self-advocacy</c:v>
                </c:pt>
              </c:strCache>
            </c:strRef>
          </c:cat>
          <c:val>
            <c:numRef>
              <c:f>Sheet1!$B$2:$B$10</c:f>
              <c:numCache>
                <c:formatCode>General</c:formatCode>
                <c:ptCount val="9"/>
                <c:pt idx="0">
                  <c:v>28</c:v>
                </c:pt>
                <c:pt idx="1">
                  <c:v>42</c:v>
                </c:pt>
                <c:pt idx="2">
                  <c:v>45</c:v>
                </c:pt>
                <c:pt idx="3">
                  <c:v>49</c:v>
                </c:pt>
                <c:pt idx="4">
                  <c:v>49</c:v>
                </c:pt>
                <c:pt idx="5">
                  <c:v>52</c:v>
                </c:pt>
                <c:pt idx="6">
                  <c:v>54</c:v>
                </c:pt>
                <c:pt idx="7">
                  <c:v>56</c:v>
                </c:pt>
                <c:pt idx="8">
                  <c:v>63</c:v>
                </c:pt>
              </c:numCache>
            </c:numRef>
          </c:val>
          <c:extLst>
            <c:ext xmlns:c16="http://schemas.microsoft.com/office/drawing/2014/chart" uri="{C3380CC4-5D6E-409C-BE32-E72D297353CC}">
              <c16:uniqueId val="{00000000-8CF7-44B6-B7EB-43CC29D2F19C}"/>
            </c:ext>
          </c:extLst>
        </c:ser>
        <c:dLbls>
          <c:dLblPos val="ctr"/>
          <c:showLegendKey val="0"/>
          <c:showVal val="1"/>
          <c:showCatName val="0"/>
          <c:showSerName val="0"/>
          <c:showPercent val="0"/>
          <c:showBubbleSize val="0"/>
        </c:dLbls>
        <c:gapWidth val="24"/>
        <c:overlap val="100"/>
        <c:axId val="1813314399"/>
        <c:axId val="1813316479"/>
      </c:barChart>
      <c:catAx>
        <c:axId val="1813314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600" b="0" i="0" u="none" strike="noStrike" kern="1200" baseline="0">
                <a:solidFill>
                  <a:schemeClr val="tx1"/>
                </a:solidFill>
                <a:latin typeface="Roboto" panose="02000000000000000000" pitchFamily="2" charset="0"/>
                <a:ea typeface="Roboto" panose="02000000000000000000" pitchFamily="2" charset="0"/>
                <a:cs typeface="+mn-cs"/>
              </a:defRPr>
            </a:pPr>
            <a:endParaRPr lang="en-US"/>
          </a:p>
        </c:txPr>
        <c:crossAx val="1813316479"/>
        <c:crosses val="autoZero"/>
        <c:auto val="1"/>
        <c:lblAlgn val="ctr"/>
        <c:lblOffset val="100"/>
        <c:noMultiLvlLbl val="0"/>
      </c:catAx>
      <c:valAx>
        <c:axId val="1813316479"/>
        <c:scaling>
          <c:orientation val="minMax"/>
          <c:max val="100"/>
        </c:scaling>
        <c:delete val="1"/>
        <c:axPos val="b"/>
        <c:majorGridlines>
          <c:spPr>
            <a:ln w="9525" cap="flat" cmpd="sng" algn="ctr">
              <a:noFill/>
              <a:round/>
            </a:ln>
            <a:effectLst/>
          </c:spPr>
        </c:majorGridlines>
        <c:numFmt formatCode="General" sourceLinked="1"/>
        <c:majorTickMark val="none"/>
        <c:minorTickMark val="none"/>
        <c:tickLblPos val="nextTo"/>
        <c:crossAx val="1813314399"/>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6664407997995232"/>
          <c:y val="0.15775566615307968"/>
          <c:w val="0.68362261878069264"/>
          <c:h val="0.71629765970898329"/>
        </c:manualLayout>
      </c:layout>
      <c:barChart>
        <c:barDir val="bar"/>
        <c:grouping val="stacked"/>
        <c:varyColors val="0"/>
        <c:ser>
          <c:idx val="0"/>
          <c:order val="0"/>
          <c:tx>
            <c:strRef>
              <c:f>Sheet1!$B$1</c:f>
              <c:strCache>
                <c:ptCount val="1"/>
                <c:pt idx="0">
                  <c:v>Person with a Disability %</c:v>
                </c:pt>
              </c:strCache>
            </c:strRef>
          </c:tx>
          <c:spPr>
            <a:solidFill>
              <a:srgbClr val="165C7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lumMod val="9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Disaster preparation</c:v>
                </c:pt>
                <c:pt idx="1">
                  <c:v>Healthy relationships</c:v>
                </c:pt>
                <c:pt idx="2">
                  <c:v>Cooking or nutrition</c:v>
                </c:pt>
                <c:pt idx="3">
                  <c:v>Using buses or other transportation</c:v>
                </c:pt>
                <c:pt idx="4">
                  <c:v>Budgeting or money management</c:v>
                </c:pt>
                <c:pt idx="5">
                  <c:v>Job skills or workplace readiness</c:v>
                </c:pt>
                <c:pt idx="6">
                  <c:v>Finding or keeping housing</c:v>
                </c:pt>
                <c:pt idx="7">
                  <c:v>Using technology or assistive devices</c:v>
                </c:pt>
                <c:pt idx="8">
                  <c:v>Self-advocacy</c:v>
                </c:pt>
              </c:strCache>
            </c:strRef>
          </c:cat>
          <c:val>
            <c:numRef>
              <c:f>Sheet1!$B$2:$B$10</c:f>
              <c:numCache>
                <c:formatCode>General</c:formatCode>
                <c:ptCount val="9"/>
                <c:pt idx="0">
                  <c:v>38</c:v>
                </c:pt>
                <c:pt idx="1">
                  <c:v>41</c:v>
                </c:pt>
                <c:pt idx="2">
                  <c:v>43</c:v>
                </c:pt>
                <c:pt idx="3">
                  <c:v>44</c:v>
                </c:pt>
                <c:pt idx="4">
                  <c:v>48</c:v>
                </c:pt>
                <c:pt idx="5">
                  <c:v>48</c:v>
                </c:pt>
                <c:pt idx="6">
                  <c:v>49</c:v>
                </c:pt>
                <c:pt idx="7">
                  <c:v>52</c:v>
                </c:pt>
                <c:pt idx="8">
                  <c:v>71</c:v>
                </c:pt>
              </c:numCache>
            </c:numRef>
          </c:val>
          <c:extLst>
            <c:ext xmlns:c16="http://schemas.microsoft.com/office/drawing/2014/chart" uri="{C3380CC4-5D6E-409C-BE32-E72D297353CC}">
              <c16:uniqueId val="{00000000-8CF7-44B6-B7EB-43CC29D2F19C}"/>
            </c:ext>
          </c:extLst>
        </c:ser>
        <c:dLbls>
          <c:dLblPos val="ctr"/>
          <c:showLegendKey val="0"/>
          <c:showVal val="1"/>
          <c:showCatName val="0"/>
          <c:showSerName val="0"/>
          <c:showPercent val="0"/>
          <c:showBubbleSize val="0"/>
        </c:dLbls>
        <c:gapWidth val="24"/>
        <c:overlap val="100"/>
        <c:axId val="1813314399"/>
        <c:axId val="1813316479"/>
      </c:barChart>
      <c:catAx>
        <c:axId val="1813314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600" b="0" i="0" u="none" strike="noStrike" kern="1200" baseline="0">
                <a:solidFill>
                  <a:schemeClr val="tx1"/>
                </a:solidFill>
                <a:latin typeface="Roboto" panose="02000000000000000000" pitchFamily="2" charset="0"/>
                <a:ea typeface="Roboto" panose="02000000000000000000" pitchFamily="2" charset="0"/>
                <a:cs typeface="+mn-cs"/>
              </a:defRPr>
            </a:pPr>
            <a:endParaRPr lang="en-US"/>
          </a:p>
        </c:txPr>
        <c:crossAx val="1813316479"/>
        <c:crosses val="autoZero"/>
        <c:auto val="1"/>
        <c:lblAlgn val="ctr"/>
        <c:lblOffset val="100"/>
        <c:noMultiLvlLbl val="0"/>
      </c:catAx>
      <c:valAx>
        <c:axId val="1813316479"/>
        <c:scaling>
          <c:orientation val="minMax"/>
          <c:max val="100"/>
        </c:scaling>
        <c:delete val="1"/>
        <c:axPos val="b"/>
        <c:majorGridlines>
          <c:spPr>
            <a:ln w="9525" cap="flat" cmpd="sng" algn="ctr">
              <a:noFill/>
              <a:round/>
            </a:ln>
            <a:effectLst/>
          </c:spPr>
        </c:majorGridlines>
        <c:numFmt formatCode="General" sourceLinked="1"/>
        <c:majorTickMark val="none"/>
        <c:minorTickMark val="none"/>
        <c:tickLblPos val="nextTo"/>
        <c:crossAx val="1813314399"/>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6664407997995232"/>
          <c:y val="0.15775566615307968"/>
          <c:w val="0.68362261878069264"/>
          <c:h val="0.71629765970898329"/>
        </c:manualLayout>
      </c:layout>
      <c:barChart>
        <c:barDir val="bar"/>
        <c:grouping val="stacked"/>
        <c:varyColors val="0"/>
        <c:ser>
          <c:idx val="0"/>
          <c:order val="0"/>
          <c:tx>
            <c:strRef>
              <c:f>Sheet1!$B$1</c:f>
              <c:strCache>
                <c:ptCount val="1"/>
                <c:pt idx="0">
                  <c:v>Close to someone with a disability %2</c:v>
                </c:pt>
              </c:strCache>
            </c:strRef>
          </c:tx>
          <c:spPr>
            <a:solidFill>
              <a:srgbClr val="65316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lumMod val="9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Disaster preparation</c:v>
                </c:pt>
                <c:pt idx="1">
                  <c:v>Healthy relationships</c:v>
                </c:pt>
                <c:pt idx="2">
                  <c:v>Using buses or other transportation</c:v>
                </c:pt>
                <c:pt idx="3">
                  <c:v>Cooking or nutrition</c:v>
                </c:pt>
                <c:pt idx="4">
                  <c:v>Using technology or assistive devices</c:v>
                </c:pt>
                <c:pt idx="5">
                  <c:v>Budgeting or money management</c:v>
                </c:pt>
                <c:pt idx="6">
                  <c:v>Finding or keeping housing</c:v>
                </c:pt>
                <c:pt idx="7">
                  <c:v>Job skills or workplace readiness</c:v>
                </c:pt>
                <c:pt idx="8">
                  <c:v>Self-advocacy</c:v>
                </c:pt>
              </c:strCache>
            </c:strRef>
          </c:cat>
          <c:val>
            <c:numRef>
              <c:f>Sheet1!$B$2:$B$10</c:f>
              <c:numCache>
                <c:formatCode>General</c:formatCode>
                <c:ptCount val="9"/>
                <c:pt idx="0">
                  <c:v>22</c:v>
                </c:pt>
                <c:pt idx="1">
                  <c:v>39</c:v>
                </c:pt>
                <c:pt idx="2">
                  <c:v>41</c:v>
                </c:pt>
                <c:pt idx="3">
                  <c:v>44</c:v>
                </c:pt>
                <c:pt idx="4">
                  <c:v>44</c:v>
                </c:pt>
                <c:pt idx="5">
                  <c:v>47</c:v>
                </c:pt>
                <c:pt idx="6">
                  <c:v>49</c:v>
                </c:pt>
                <c:pt idx="7">
                  <c:v>49</c:v>
                </c:pt>
                <c:pt idx="8">
                  <c:v>56</c:v>
                </c:pt>
              </c:numCache>
            </c:numRef>
          </c:val>
          <c:extLst>
            <c:ext xmlns:c16="http://schemas.microsoft.com/office/drawing/2014/chart" uri="{C3380CC4-5D6E-409C-BE32-E72D297353CC}">
              <c16:uniqueId val="{00000000-8CF7-44B6-B7EB-43CC29D2F19C}"/>
            </c:ext>
          </c:extLst>
        </c:ser>
        <c:dLbls>
          <c:dLblPos val="ctr"/>
          <c:showLegendKey val="0"/>
          <c:showVal val="1"/>
          <c:showCatName val="0"/>
          <c:showSerName val="0"/>
          <c:showPercent val="0"/>
          <c:showBubbleSize val="0"/>
        </c:dLbls>
        <c:gapWidth val="24"/>
        <c:overlap val="100"/>
        <c:axId val="1813314399"/>
        <c:axId val="1813316479"/>
      </c:barChart>
      <c:catAx>
        <c:axId val="1813314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600" b="0" i="0" u="none" strike="noStrike" kern="1200" baseline="0">
                <a:solidFill>
                  <a:schemeClr val="tx1"/>
                </a:solidFill>
                <a:latin typeface="Roboto" panose="02000000000000000000" pitchFamily="2" charset="0"/>
                <a:ea typeface="Roboto" panose="02000000000000000000" pitchFamily="2" charset="0"/>
                <a:cs typeface="+mn-cs"/>
              </a:defRPr>
            </a:pPr>
            <a:endParaRPr lang="en-US"/>
          </a:p>
        </c:txPr>
        <c:crossAx val="1813316479"/>
        <c:crosses val="autoZero"/>
        <c:auto val="1"/>
        <c:lblAlgn val="ctr"/>
        <c:lblOffset val="100"/>
        <c:noMultiLvlLbl val="0"/>
      </c:catAx>
      <c:valAx>
        <c:axId val="1813316479"/>
        <c:scaling>
          <c:orientation val="minMax"/>
          <c:max val="100"/>
        </c:scaling>
        <c:delete val="1"/>
        <c:axPos val="b"/>
        <c:majorGridlines>
          <c:spPr>
            <a:ln w="9525" cap="flat" cmpd="sng" algn="ctr">
              <a:noFill/>
              <a:round/>
            </a:ln>
            <a:effectLst/>
          </c:spPr>
        </c:majorGridlines>
        <c:numFmt formatCode="General" sourceLinked="1"/>
        <c:majorTickMark val="none"/>
        <c:minorTickMark val="none"/>
        <c:tickLblPos val="nextTo"/>
        <c:crossAx val="1813314399"/>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6664407997995232"/>
          <c:y val="0.15775566615307968"/>
          <c:w val="0.68362261878069264"/>
          <c:h val="0.71629765970898329"/>
        </c:manualLayout>
      </c:layout>
      <c:barChart>
        <c:barDir val="bar"/>
        <c:grouping val="stacked"/>
        <c:varyColors val="0"/>
        <c:ser>
          <c:idx val="0"/>
          <c:order val="0"/>
          <c:tx>
            <c:strRef>
              <c:f>Sheet1!$B$1</c:f>
              <c:strCache>
                <c:ptCount val="1"/>
                <c:pt idx="0">
                  <c:v>Works with people with disabilities %</c:v>
                </c:pt>
              </c:strCache>
            </c:strRef>
          </c:tx>
          <c:spPr>
            <a:solidFill>
              <a:srgbClr val="4EA72E">
                <a:lumMod val="75000"/>
              </a:srgb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lumMod val="9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Disaster preparation</c:v>
                </c:pt>
                <c:pt idx="1">
                  <c:v>Cooking or nutrition</c:v>
                </c:pt>
                <c:pt idx="2">
                  <c:v>Healthy relationships</c:v>
                </c:pt>
                <c:pt idx="3">
                  <c:v>Using technology or assistive devices</c:v>
                </c:pt>
                <c:pt idx="4">
                  <c:v>Budgeting or money management</c:v>
                </c:pt>
                <c:pt idx="5">
                  <c:v>Self-advocacy</c:v>
                </c:pt>
                <c:pt idx="6">
                  <c:v>Finding or keeping housing</c:v>
                </c:pt>
                <c:pt idx="7">
                  <c:v>Using buses or other transportation</c:v>
                </c:pt>
                <c:pt idx="8">
                  <c:v>Job skills or workplace readiness</c:v>
                </c:pt>
              </c:strCache>
            </c:strRef>
          </c:cat>
          <c:val>
            <c:numRef>
              <c:f>Sheet1!$B$2:$B$10</c:f>
              <c:numCache>
                <c:formatCode>General</c:formatCode>
                <c:ptCount val="9"/>
                <c:pt idx="0">
                  <c:v>30</c:v>
                </c:pt>
                <c:pt idx="1">
                  <c:v>48</c:v>
                </c:pt>
                <c:pt idx="2">
                  <c:v>49</c:v>
                </c:pt>
                <c:pt idx="3">
                  <c:v>55</c:v>
                </c:pt>
                <c:pt idx="4">
                  <c:v>66</c:v>
                </c:pt>
                <c:pt idx="5">
                  <c:v>67</c:v>
                </c:pt>
                <c:pt idx="6">
                  <c:v>69</c:v>
                </c:pt>
                <c:pt idx="7">
                  <c:v>72</c:v>
                </c:pt>
                <c:pt idx="8">
                  <c:v>79</c:v>
                </c:pt>
              </c:numCache>
            </c:numRef>
          </c:val>
          <c:extLst>
            <c:ext xmlns:c16="http://schemas.microsoft.com/office/drawing/2014/chart" uri="{C3380CC4-5D6E-409C-BE32-E72D297353CC}">
              <c16:uniqueId val="{00000000-8CF7-44B6-B7EB-43CC29D2F19C}"/>
            </c:ext>
          </c:extLst>
        </c:ser>
        <c:dLbls>
          <c:dLblPos val="ctr"/>
          <c:showLegendKey val="0"/>
          <c:showVal val="1"/>
          <c:showCatName val="0"/>
          <c:showSerName val="0"/>
          <c:showPercent val="0"/>
          <c:showBubbleSize val="0"/>
        </c:dLbls>
        <c:gapWidth val="24"/>
        <c:overlap val="100"/>
        <c:axId val="1813314399"/>
        <c:axId val="1813316479"/>
      </c:barChart>
      <c:catAx>
        <c:axId val="1813314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600" b="0" i="0" u="none" strike="noStrike" kern="1200" baseline="0">
                <a:solidFill>
                  <a:schemeClr val="tx1"/>
                </a:solidFill>
                <a:latin typeface="Roboto" panose="02000000000000000000" pitchFamily="2" charset="0"/>
                <a:ea typeface="Roboto" panose="02000000000000000000" pitchFamily="2" charset="0"/>
                <a:cs typeface="+mn-cs"/>
              </a:defRPr>
            </a:pPr>
            <a:endParaRPr lang="en-US"/>
          </a:p>
        </c:txPr>
        <c:crossAx val="1813316479"/>
        <c:crosses val="autoZero"/>
        <c:auto val="1"/>
        <c:lblAlgn val="ctr"/>
        <c:lblOffset val="100"/>
        <c:noMultiLvlLbl val="0"/>
      </c:catAx>
      <c:valAx>
        <c:axId val="1813316479"/>
        <c:scaling>
          <c:orientation val="minMax"/>
          <c:max val="100"/>
        </c:scaling>
        <c:delete val="1"/>
        <c:axPos val="b"/>
        <c:majorGridlines>
          <c:spPr>
            <a:ln w="9525" cap="flat" cmpd="sng" algn="ctr">
              <a:noFill/>
              <a:round/>
            </a:ln>
            <a:effectLst/>
          </c:spPr>
        </c:majorGridlines>
        <c:numFmt formatCode="General" sourceLinked="1"/>
        <c:majorTickMark val="none"/>
        <c:minorTickMark val="none"/>
        <c:tickLblPos val="nextTo"/>
        <c:crossAx val="1813314399"/>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453367660224254"/>
          <c:y val="0.10066546487977837"/>
          <c:w val="0.77124957937950045"/>
          <c:h val="0.57411083242532024"/>
        </c:manualLayout>
      </c:layout>
      <c:barChart>
        <c:barDir val="bar"/>
        <c:grouping val="stacked"/>
        <c:varyColors val="0"/>
        <c:ser>
          <c:idx val="0"/>
          <c:order val="0"/>
          <c:tx>
            <c:strRef>
              <c:f>Sheet1!$B$1</c:f>
              <c:strCache>
                <c:ptCount val="1"/>
                <c:pt idx="0">
                  <c:v>Yes</c:v>
                </c:pt>
              </c:strCache>
            </c:strRef>
          </c:tx>
          <c:spPr>
            <a:solidFill>
              <a:srgbClr val="165C7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lumMod val="9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7"/>
                <c:pt idx="0">
                  <c:v>Works with people with disabilities</c:v>
                </c:pt>
                <c:pt idx="2">
                  <c:v>Close to someone with a disability</c:v>
                </c:pt>
                <c:pt idx="4">
                  <c:v>People with disabilities</c:v>
                </c:pt>
                <c:pt idx="6">
                  <c:v>All respondents</c:v>
                </c:pt>
              </c:strCache>
            </c:strRef>
          </c:cat>
          <c:val>
            <c:numRef>
              <c:f>Sheet1!$B$2:$B$9</c:f>
              <c:numCache>
                <c:formatCode>General</c:formatCode>
                <c:ptCount val="8"/>
                <c:pt idx="0">
                  <c:v>89</c:v>
                </c:pt>
                <c:pt idx="2">
                  <c:v>70</c:v>
                </c:pt>
                <c:pt idx="4">
                  <c:v>77</c:v>
                </c:pt>
                <c:pt idx="6">
                  <c:v>76</c:v>
                </c:pt>
              </c:numCache>
            </c:numRef>
          </c:val>
          <c:extLst>
            <c:ext xmlns:c16="http://schemas.microsoft.com/office/drawing/2014/chart" uri="{C3380CC4-5D6E-409C-BE32-E72D297353CC}">
              <c16:uniqueId val="{00000000-10A0-644B-B177-38661D71881B}"/>
            </c:ext>
          </c:extLst>
        </c:ser>
        <c:ser>
          <c:idx val="1"/>
          <c:order val="1"/>
          <c:tx>
            <c:strRef>
              <c:f>Sheet1!$C$1</c:f>
              <c:strCache>
                <c:ptCount val="1"/>
                <c:pt idx="0">
                  <c:v>No</c:v>
                </c:pt>
              </c:strCache>
            </c:strRef>
          </c:tx>
          <c:spPr>
            <a:solidFill>
              <a:srgbClr val="65316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7"/>
                <c:pt idx="0">
                  <c:v>Works with people with disabilities</c:v>
                </c:pt>
                <c:pt idx="2">
                  <c:v>Close to someone with a disability</c:v>
                </c:pt>
                <c:pt idx="4">
                  <c:v>People with disabilities</c:v>
                </c:pt>
                <c:pt idx="6">
                  <c:v>All respondents</c:v>
                </c:pt>
              </c:strCache>
            </c:strRef>
          </c:cat>
          <c:val>
            <c:numRef>
              <c:f>Sheet1!$C$2:$C$9</c:f>
              <c:numCache>
                <c:formatCode>General</c:formatCode>
                <c:ptCount val="8"/>
                <c:pt idx="0">
                  <c:v>10</c:v>
                </c:pt>
                <c:pt idx="2">
                  <c:v>28</c:v>
                </c:pt>
                <c:pt idx="4">
                  <c:v>19</c:v>
                </c:pt>
                <c:pt idx="6">
                  <c:v>21</c:v>
                </c:pt>
              </c:numCache>
            </c:numRef>
          </c:val>
          <c:extLst>
            <c:ext xmlns:c16="http://schemas.microsoft.com/office/drawing/2014/chart" uri="{C3380CC4-5D6E-409C-BE32-E72D297353CC}">
              <c16:uniqueId val="{00000001-10A0-644B-B177-38661D71881B}"/>
            </c:ext>
          </c:extLst>
        </c:ser>
        <c:dLbls>
          <c:dLblPos val="ctr"/>
          <c:showLegendKey val="0"/>
          <c:showVal val="1"/>
          <c:showCatName val="0"/>
          <c:showSerName val="0"/>
          <c:showPercent val="0"/>
          <c:showBubbleSize val="0"/>
        </c:dLbls>
        <c:gapWidth val="24"/>
        <c:overlap val="100"/>
        <c:axId val="1813314399"/>
        <c:axId val="1813316479"/>
      </c:barChart>
      <c:catAx>
        <c:axId val="1813314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just">
              <a:defRPr sz="1600" b="0" i="0" u="none" strike="noStrike" kern="1200" baseline="0">
                <a:solidFill>
                  <a:schemeClr val="tx1">
                    <a:lumMod val="85000"/>
                    <a:lumOff val="15000"/>
                  </a:schemeClr>
                </a:solidFill>
                <a:latin typeface="Roboto" panose="02000000000000000000" pitchFamily="2" charset="0"/>
                <a:ea typeface="Roboto" panose="02000000000000000000" pitchFamily="2" charset="0"/>
                <a:cs typeface="+mn-cs"/>
              </a:defRPr>
            </a:pPr>
            <a:endParaRPr lang="en-US"/>
          </a:p>
        </c:txPr>
        <c:crossAx val="1813316479"/>
        <c:crosses val="autoZero"/>
        <c:auto val="1"/>
        <c:lblAlgn val="ctr"/>
        <c:lblOffset val="100"/>
        <c:noMultiLvlLbl val="0"/>
      </c:catAx>
      <c:valAx>
        <c:axId val="1813316479"/>
        <c:scaling>
          <c:orientation val="minMax"/>
          <c:max val="1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2">
                    <a:lumMod val="50000"/>
                  </a:schemeClr>
                </a:solidFill>
                <a:latin typeface="Roboto" panose="02000000000000000000" pitchFamily="2" charset="0"/>
                <a:ea typeface="Roboto" panose="02000000000000000000" pitchFamily="2" charset="0"/>
                <a:cs typeface="+mn-cs"/>
              </a:defRPr>
            </a:pPr>
            <a:endParaRPr lang="en-US"/>
          </a:p>
        </c:txPr>
        <c:crossAx val="1813314399"/>
        <c:crosses val="autoZero"/>
        <c:crossBetween val="between"/>
        <c:majorUnit val="25"/>
      </c:valAx>
      <c:spPr>
        <a:noFill/>
        <a:ln>
          <a:noFill/>
        </a:ln>
        <a:effectLst/>
      </c:spPr>
    </c:plotArea>
    <c:legend>
      <c:legendPos val="t"/>
      <c:legendEntry>
        <c:idx val="0"/>
        <c:txPr>
          <a:bodyPr rot="0" spcFirstLastPara="1" vertOverflow="ellipsis" vert="horz" wrap="square" anchor="ctr" anchorCtr="1"/>
          <a:lstStyle/>
          <a:p>
            <a:pPr>
              <a:defRPr sz="2000" b="0" i="0" u="none" strike="noStrike" kern="1200" baseline="0">
                <a:solidFill>
                  <a:srgbClr val="4A4A4A"/>
                </a:solidFill>
                <a:latin typeface="Roboto" panose="02000000000000000000" pitchFamily="2" charset="0"/>
                <a:ea typeface="Roboto" panose="02000000000000000000" pitchFamily="2" charset="0"/>
                <a:cs typeface="+mn-cs"/>
              </a:defRPr>
            </a:pPr>
            <a:endParaRPr lang="en-US"/>
          </a:p>
        </c:txPr>
      </c:legendEntry>
      <c:layout>
        <c:manualLayout>
          <c:xMode val="edge"/>
          <c:yMode val="edge"/>
          <c:x val="0"/>
          <c:y val="7.9288874339546053E-2"/>
          <c:w val="1"/>
          <c:h val="5.6876009648643845E-2"/>
        </c:manualLayout>
      </c:layout>
      <c:overlay val="0"/>
      <c:spPr>
        <a:solidFill>
          <a:schemeClr val="bg1"/>
        </a:solidFill>
        <a:ln>
          <a:noFill/>
        </a:ln>
        <a:effectLst/>
      </c:spPr>
      <c:txPr>
        <a:bodyPr rot="0" spcFirstLastPara="1" vertOverflow="ellipsis" vert="horz" wrap="square" anchor="ctr" anchorCtr="1"/>
        <a:lstStyle/>
        <a:p>
          <a:pPr>
            <a:defRPr sz="2000" b="0" i="0" u="none" strike="noStrike" kern="1200" baseline="0">
              <a:solidFill>
                <a:srgbClr val="4A4A4A"/>
              </a:solidFill>
              <a:latin typeface="Roboto" panose="02000000000000000000" pitchFamily="2" charset="0"/>
              <a:ea typeface="Roboto" panose="02000000000000000000" pitchFamily="2" charset="0"/>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1433624450628767"/>
          <c:y val="0.12896015460938293"/>
          <c:w val="0.68362261878069264"/>
          <c:h val="0.71629765970898329"/>
        </c:manualLayout>
      </c:layout>
      <c:barChart>
        <c:barDir val="bar"/>
        <c:grouping val="stacked"/>
        <c:varyColors val="0"/>
        <c:ser>
          <c:idx val="0"/>
          <c:order val="0"/>
          <c:tx>
            <c:strRef>
              <c:f>Sheet1!$B$1</c:f>
              <c:strCache>
                <c:ptCount val="1"/>
                <c:pt idx="0">
                  <c:v>All Respondents</c:v>
                </c:pt>
              </c:strCache>
            </c:strRef>
          </c:tx>
          <c:spPr>
            <a:solidFill>
              <a:srgbClr val="C2501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lumMod val="9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Youth groups</c:v>
                </c:pt>
                <c:pt idx="1">
                  <c:v>Veterans support groups</c:v>
                </c:pt>
                <c:pt idx="2">
                  <c:v>Disaster preparation</c:v>
                </c:pt>
                <c:pt idx="3">
                  <c:v>Online groups</c:v>
                </c:pt>
                <c:pt idx="4">
                  <c:v>Family support</c:v>
                </c:pt>
                <c:pt idx="5">
                  <c:v>Support groups on special issues</c:v>
                </c:pt>
                <c:pt idx="6">
                  <c:v>One-on‑one mentoring</c:v>
                </c:pt>
                <c:pt idx="7">
                  <c:v>Support groups</c:v>
                </c:pt>
                <c:pt idx="8">
                  <c:v>Social activities</c:v>
                </c:pt>
              </c:strCache>
            </c:strRef>
          </c:cat>
          <c:val>
            <c:numRef>
              <c:f>Sheet1!$B$2:$B$10</c:f>
              <c:numCache>
                <c:formatCode>General</c:formatCode>
                <c:ptCount val="9"/>
                <c:pt idx="0">
                  <c:v>14</c:v>
                </c:pt>
                <c:pt idx="1">
                  <c:v>21</c:v>
                </c:pt>
                <c:pt idx="2">
                  <c:v>28</c:v>
                </c:pt>
                <c:pt idx="3">
                  <c:v>29</c:v>
                </c:pt>
                <c:pt idx="4">
                  <c:v>42</c:v>
                </c:pt>
                <c:pt idx="5">
                  <c:v>44</c:v>
                </c:pt>
                <c:pt idx="6">
                  <c:v>50</c:v>
                </c:pt>
                <c:pt idx="7">
                  <c:v>67</c:v>
                </c:pt>
                <c:pt idx="8">
                  <c:v>67</c:v>
                </c:pt>
              </c:numCache>
            </c:numRef>
          </c:val>
          <c:extLst>
            <c:ext xmlns:c16="http://schemas.microsoft.com/office/drawing/2014/chart" uri="{C3380CC4-5D6E-409C-BE32-E72D297353CC}">
              <c16:uniqueId val="{00000000-8CF7-44B6-B7EB-43CC29D2F19C}"/>
            </c:ext>
          </c:extLst>
        </c:ser>
        <c:dLbls>
          <c:dLblPos val="ctr"/>
          <c:showLegendKey val="0"/>
          <c:showVal val="1"/>
          <c:showCatName val="0"/>
          <c:showSerName val="0"/>
          <c:showPercent val="0"/>
          <c:showBubbleSize val="0"/>
        </c:dLbls>
        <c:gapWidth val="24"/>
        <c:overlap val="100"/>
        <c:axId val="1813314399"/>
        <c:axId val="1813316479"/>
      </c:barChart>
      <c:catAx>
        <c:axId val="1813314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600" b="0" i="0" u="none" strike="noStrike" kern="1200" baseline="0">
                <a:solidFill>
                  <a:schemeClr val="tx1"/>
                </a:solidFill>
                <a:latin typeface="Roboto" panose="02000000000000000000" pitchFamily="2" charset="0"/>
                <a:ea typeface="Roboto" panose="02000000000000000000" pitchFamily="2" charset="0"/>
                <a:cs typeface="+mn-cs"/>
              </a:defRPr>
            </a:pPr>
            <a:endParaRPr lang="en-US"/>
          </a:p>
        </c:txPr>
        <c:crossAx val="1813316479"/>
        <c:crosses val="autoZero"/>
        <c:auto val="1"/>
        <c:lblAlgn val="ctr"/>
        <c:lblOffset val="100"/>
        <c:noMultiLvlLbl val="0"/>
      </c:catAx>
      <c:valAx>
        <c:axId val="1813316479"/>
        <c:scaling>
          <c:orientation val="minMax"/>
          <c:max val="100"/>
        </c:scaling>
        <c:delete val="1"/>
        <c:axPos val="b"/>
        <c:majorGridlines>
          <c:spPr>
            <a:ln w="9525" cap="flat" cmpd="sng" algn="ctr">
              <a:noFill/>
              <a:round/>
            </a:ln>
            <a:effectLst/>
          </c:spPr>
        </c:majorGridlines>
        <c:numFmt formatCode="General" sourceLinked="1"/>
        <c:majorTickMark val="none"/>
        <c:minorTickMark val="none"/>
        <c:tickLblPos val="nextTo"/>
        <c:crossAx val="1813314399"/>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1433624450628767"/>
          <c:y val="0.12896015460938293"/>
          <c:w val="0.68362261878069264"/>
          <c:h val="0.71629765970898329"/>
        </c:manualLayout>
      </c:layout>
      <c:barChart>
        <c:barDir val="bar"/>
        <c:grouping val="stacked"/>
        <c:varyColors val="0"/>
        <c:ser>
          <c:idx val="0"/>
          <c:order val="0"/>
          <c:tx>
            <c:strRef>
              <c:f>Sheet1!$B$1</c:f>
              <c:strCache>
                <c:ptCount val="1"/>
                <c:pt idx="0">
                  <c:v>Person with a Disability %</c:v>
                </c:pt>
              </c:strCache>
            </c:strRef>
          </c:tx>
          <c:spPr>
            <a:solidFill>
              <a:srgbClr val="165C7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lumMod val="9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Veterans support groups</c:v>
                </c:pt>
                <c:pt idx="1">
                  <c:v>Youth groups</c:v>
                </c:pt>
                <c:pt idx="2">
                  <c:v>Family support</c:v>
                </c:pt>
                <c:pt idx="3">
                  <c:v>Disaster preparation</c:v>
                </c:pt>
                <c:pt idx="4">
                  <c:v>Online groups</c:v>
                </c:pt>
                <c:pt idx="5">
                  <c:v>Support groups on special issues</c:v>
                </c:pt>
                <c:pt idx="6">
                  <c:v>One-on‑one mentoring</c:v>
                </c:pt>
                <c:pt idx="7">
                  <c:v>Social activities</c:v>
                </c:pt>
                <c:pt idx="8">
                  <c:v>Support groups</c:v>
                </c:pt>
              </c:strCache>
            </c:strRef>
          </c:cat>
          <c:val>
            <c:numRef>
              <c:f>Sheet1!$B$2:$B$10</c:f>
              <c:numCache>
                <c:formatCode>General</c:formatCode>
                <c:ptCount val="9"/>
                <c:pt idx="0">
                  <c:v>14</c:v>
                </c:pt>
                <c:pt idx="1">
                  <c:v>18</c:v>
                </c:pt>
                <c:pt idx="2">
                  <c:v>34</c:v>
                </c:pt>
                <c:pt idx="3">
                  <c:v>38</c:v>
                </c:pt>
                <c:pt idx="4">
                  <c:v>46</c:v>
                </c:pt>
                <c:pt idx="5">
                  <c:v>50</c:v>
                </c:pt>
                <c:pt idx="6">
                  <c:v>51</c:v>
                </c:pt>
                <c:pt idx="7">
                  <c:v>59</c:v>
                </c:pt>
                <c:pt idx="8">
                  <c:v>73</c:v>
                </c:pt>
              </c:numCache>
            </c:numRef>
          </c:val>
          <c:extLst>
            <c:ext xmlns:c16="http://schemas.microsoft.com/office/drawing/2014/chart" uri="{C3380CC4-5D6E-409C-BE32-E72D297353CC}">
              <c16:uniqueId val="{00000000-8CF7-44B6-B7EB-43CC29D2F19C}"/>
            </c:ext>
          </c:extLst>
        </c:ser>
        <c:dLbls>
          <c:dLblPos val="ctr"/>
          <c:showLegendKey val="0"/>
          <c:showVal val="1"/>
          <c:showCatName val="0"/>
          <c:showSerName val="0"/>
          <c:showPercent val="0"/>
          <c:showBubbleSize val="0"/>
        </c:dLbls>
        <c:gapWidth val="24"/>
        <c:overlap val="100"/>
        <c:axId val="1813314399"/>
        <c:axId val="1813316479"/>
      </c:barChart>
      <c:catAx>
        <c:axId val="1813314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600" b="0" i="0" u="none" strike="noStrike" kern="1200" baseline="0">
                <a:solidFill>
                  <a:schemeClr val="tx1"/>
                </a:solidFill>
                <a:latin typeface="Roboto" panose="02000000000000000000" pitchFamily="2" charset="0"/>
                <a:ea typeface="Roboto" panose="02000000000000000000" pitchFamily="2" charset="0"/>
                <a:cs typeface="+mn-cs"/>
              </a:defRPr>
            </a:pPr>
            <a:endParaRPr lang="en-US"/>
          </a:p>
        </c:txPr>
        <c:crossAx val="1813316479"/>
        <c:crosses val="autoZero"/>
        <c:auto val="1"/>
        <c:lblAlgn val="ctr"/>
        <c:lblOffset val="100"/>
        <c:noMultiLvlLbl val="0"/>
      </c:catAx>
      <c:valAx>
        <c:axId val="1813316479"/>
        <c:scaling>
          <c:orientation val="minMax"/>
          <c:max val="100"/>
        </c:scaling>
        <c:delete val="1"/>
        <c:axPos val="b"/>
        <c:majorGridlines>
          <c:spPr>
            <a:ln w="9525" cap="flat" cmpd="sng" algn="ctr">
              <a:noFill/>
              <a:round/>
            </a:ln>
            <a:effectLst/>
          </c:spPr>
        </c:majorGridlines>
        <c:numFmt formatCode="General" sourceLinked="1"/>
        <c:majorTickMark val="none"/>
        <c:minorTickMark val="none"/>
        <c:tickLblPos val="nextTo"/>
        <c:crossAx val="1813314399"/>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1433624450628767"/>
          <c:y val="0.12896015460938293"/>
          <c:w val="0.68362261878069264"/>
          <c:h val="0.71629765970898329"/>
        </c:manualLayout>
      </c:layout>
      <c:barChart>
        <c:barDir val="bar"/>
        <c:grouping val="stacked"/>
        <c:varyColors val="0"/>
        <c:ser>
          <c:idx val="0"/>
          <c:order val="0"/>
          <c:tx>
            <c:strRef>
              <c:f>Sheet1!$B$1</c:f>
              <c:strCache>
                <c:ptCount val="1"/>
                <c:pt idx="0">
                  <c:v>Close to someone with a disability %2</c:v>
                </c:pt>
              </c:strCache>
            </c:strRef>
          </c:tx>
          <c:spPr>
            <a:solidFill>
              <a:srgbClr val="65316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lumMod val="9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Youth groups</c:v>
                </c:pt>
                <c:pt idx="1">
                  <c:v>Online groups</c:v>
                </c:pt>
                <c:pt idx="2">
                  <c:v>Veterans support groups</c:v>
                </c:pt>
                <c:pt idx="3">
                  <c:v>Disaster preparation</c:v>
                </c:pt>
                <c:pt idx="4">
                  <c:v>Support groups on special issues</c:v>
                </c:pt>
                <c:pt idx="5">
                  <c:v>Family support</c:v>
                </c:pt>
                <c:pt idx="6">
                  <c:v>One-on‑one mentoring</c:v>
                </c:pt>
                <c:pt idx="7">
                  <c:v>Support groups</c:v>
                </c:pt>
                <c:pt idx="8">
                  <c:v>Social activities</c:v>
                </c:pt>
              </c:strCache>
            </c:strRef>
          </c:cat>
          <c:val>
            <c:numRef>
              <c:f>Sheet1!$B$2:$B$10</c:f>
              <c:numCache>
                <c:formatCode>General</c:formatCode>
                <c:ptCount val="9"/>
                <c:pt idx="0">
                  <c:v>8</c:v>
                </c:pt>
                <c:pt idx="1">
                  <c:v>19</c:v>
                </c:pt>
                <c:pt idx="2">
                  <c:v>21</c:v>
                </c:pt>
                <c:pt idx="3">
                  <c:v>22</c:v>
                </c:pt>
                <c:pt idx="4">
                  <c:v>34</c:v>
                </c:pt>
                <c:pt idx="5">
                  <c:v>40</c:v>
                </c:pt>
                <c:pt idx="6">
                  <c:v>45</c:v>
                </c:pt>
                <c:pt idx="7">
                  <c:v>58</c:v>
                </c:pt>
                <c:pt idx="8">
                  <c:v>65</c:v>
                </c:pt>
              </c:numCache>
            </c:numRef>
          </c:val>
          <c:extLst>
            <c:ext xmlns:c16="http://schemas.microsoft.com/office/drawing/2014/chart" uri="{C3380CC4-5D6E-409C-BE32-E72D297353CC}">
              <c16:uniqueId val="{00000000-8CF7-44B6-B7EB-43CC29D2F19C}"/>
            </c:ext>
          </c:extLst>
        </c:ser>
        <c:dLbls>
          <c:dLblPos val="ctr"/>
          <c:showLegendKey val="0"/>
          <c:showVal val="1"/>
          <c:showCatName val="0"/>
          <c:showSerName val="0"/>
          <c:showPercent val="0"/>
          <c:showBubbleSize val="0"/>
        </c:dLbls>
        <c:gapWidth val="24"/>
        <c:overlap val="100"/>
        <c:axId val="1813314399"/>
        <c:axId val="1813316479"/>
      </c:barChart>
      <c:catAx>
        <c:axId val="1813314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600" b="0" i="0" u="none" strike="noStrike" kern="1200" baseline="0">
                <a:solidFill>
                  <a:schemeClr val="tx1"/>
                </a:solidFill>
                <a:latin typeface="Roboto" panose="02000000000000000000" pitchFamily="2" charset="0"/>
                <a:ea typeface="Roboto" panose="02000000000000000000" pitchFamily="2" charset="0"/>
                <a:cs typeface="+mn-cs"/>
              </a:defRPr>
            </a:pPr>
            <a:endParaRPr lang="en-US"/>
          </a:p>
        </c:txPr>
        <c:crossAx val="1813316479"/>
        <c:crosses val="autoZero"/>
        <c:auto val="1"/>
        <c:lblAlgn val="ctr"/>
        <c:lblOffset val="100"/>
        <c:noMultiLvlLbl val="0"/>
      </c:catAx>
      <c:valAx>
        <c:axId val="1813316479"/>
        <c:scaling>
          <c:orientation val="minMax"/>
          <c:max val="100"/>
        </c:scaling>
        <c:delete val="1"/>
        <c:axPos val="b"/>
        <c:majorGridlines>
          <c:spPr>
            <a:ln w="9525" cap="flat" cmpd="sng" algn="ctr">
              <a:noFill/>
              <a:round/>
            </a:ln>
            <a:effectLst/>
          </c:spPr>
        </c:majorGridlines>
        <c:numFmt formatCode="General" sourceLinked="1"/>
        <c:majorTickMark val="none"/>
        <c:minorTickMark val="none"/>
        <c:tickLblPos val="nextTo"/>
        <c:crossAx val="1813314399"/>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1433624450628767"/>
          <c:y val="0.12896015460938293"/>
          <c:w val="0.68362261878069264"/>
          <c:h val="0.71629765970898329"/>
        </c:manualLayout>
      </c:layout>
      <c:barChart>
        <c:barDir val="bar"/>
        <c:grouping val="stacked"/>
        <c:varyColors val="0"/>
        <c:ser>
          <c:idx val="0"/>
          <c:order val="0"/>
          <c:tx>
            <c:strRef>
              <c:f>Sheet1!$B$1</c:f>
              <c:strCache>
                <c:ptCount val="1"/>
                <c:pt idx="0">
                  <c:v>Works with people with disabilities %</c:v>
                </c:pt>
              </c:strCache>
            </c:strRef>
          </c:tx>
          <c:spPr>
            <a:solidFill>
              <a:srgbClr val="4EA72E">
                <a:lumMod val="75000"/>
              </a:srgb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lumMod val="9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Youth groups</c:v>
                </c:pt>
                <c:pt idx="1">
                  <c:v>Veterans support groups</c:v>
                </c:pt>
                <c:pt idx="2">
                  <c:v>Disaster preparation</c:v>
                </c:pt>
                <c:pt idx="3">
                  <c:v>Online groups</c:v>
                </c:pt>
                <c:pt idx="4">
                  <c:v>Family support</c:v>
                </c:pt>
                <c:pt idx="5">
                  <c:v>One-on‑one mentoring</c:v>
                </c:pt>
                <c:pt idx="6">
                  <c:v>Support groups on special issues</c:v>
                </c:pt>
                <c:pt idx="7">
                  <c:v>Social activities</c:v>
                </c:pt>
                <c:pt idx="8">
                  <c:v>Support groups</c:v>
                </c:pt>
              </c:strCache>
            </c:strRef>
          </c:cat>
          <c:val>
            <c:numRef>
              <c:f>Sheet1!$B$2:$B$10</c:f>
              <c:numCache>
                <c:formatCode>General</c:formatCode>
                <c:ptCount val="9"/>
                <c:pt idx="0">
                  <c:v>22</c:v>
                </c:pt>
                <c:pt idx="1">
                  <c:v>30</c:v>
                </c:pt>
                <c:pt idx="2">
                  <c:v>30</c:v>
                </c:pt>
                <c:pt idx="3">
                  <c:v>33</c:v>
                </c:pt>
                <c:pt idx="4">
                  <c:v>56</c:v>
                </c:pt>
                <c:pt idx="5">
                  <c:v>58</c:v>
                </c:pt>
                <c:pt idx="6">
                  <c:v>60</c:v>
                </c:pt>
                <c:pt idx="7">
                  <c:v>78</c:v>
                </c:pt>
                <c:pt idx="8">
                  <c:v>80</c:v>
                </c:pt>
              </c:numCache>
            </c:numRef>
          </c:val>
          <c:extLst>
            <c:ext xmlns:c16="http://schemas.microsoft.com/office/drawing/2014/chart" uri="{C3380CC4-5D6E-409C-BE32-E72D297353CC}">
              <c16:uniqueId val="{00000000-8CF7-44B6-B7EB-43CC29D2F19C}"/>
            </c:ext>
          </c:extLst>
        </c:ser>
        <c:dLbls>
          <c:dLblPos val="ctr"/>
          <c:showLegendKey val="0"/>
          <c:showVal val="1"/>
          <c:showCatName val="0"/>
          <c:showSerName val="0"/>
          <c:showPercent val="0"/>
          <c:showBubbleSize val="0"/>
        </c:dLbls>
        <c:gapWidth val="24"/>
        <c:overlap val="100"/>
        <c:axId val="1813314399"/>
        <c:axId val="1813316479"/>
      </c:barChart>
      <c:catAx>
        <c:axId val="1813314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600" b="0" i="0" u="none" strike="noStrike" kern="1200" baseline="0">
                <a:solidFill>
                  <a:schemeClr val="tx1"/>
                </a:solidFill>
                <a:latin typeface="Roboto" panose="02000000000000000000" pitchFamily="2" charset="0"/>
                <a:ea typeface="Roboto" panose="02000000000000000000" pitchFamily="2" charset="0"/>
                <a:cs typeface="+mn-cs"/>
              </a:defRPr>
            </a:pPr>
            <a:endParaRPr lang="en-US"/>
          </a:p>
        </c:txPr>
        <c:crossAx val="1813316479"/>
        <c:crosses val="autoZero"/>
        <c:auto val="1"/>
        <c:lblAlgn val="ctr"/>
        <c:lblOffset val="100"/>
        <c:noMultiLvlLbl val="0"/>
      </c:catAx>
      <c:valAx>
        <c:axId val="1813316479"/>
        <c:scaling>
          <c:orientation val="minMax"/>
          <c:max val="100"/>
        </c:scaling>
        <c:delete val="1"/>
        <c:axPos val="b"/>
        <c:majorGridlines>
          <c:spPr>
            <a:ln w="9525" cap="flat" cmpd="sng" algn="ctr">
              <a:noFill/>
              <a:round/>
            </a:ln>
            <a:effectLst/>
          </c:spPr>
        </c:majorGridlines>
        <c:numFmt formatCode="General" sourceLinked="1"/>
        <c:majorTickMark val="none"/>
        <c:minorTickMark val="none"/>
        <c:tickLblPos val="nextTo"/>
        <c:crossAx val="1813314399"/>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578048729485178"/>
          <c:y val="0.17647354508491572"/>
          <c:w val="0.77124957937950045"/>
          <c:h val="0.57411083242532024"/>
        </c:manualLayout>
      </c:layout>
      <c:barChart>
        <c:barDir val="bar"/>
        <c:grouping val="stacked"/>
        <c:varyColors val="0"/>
        <c:ser>
          <c:idx val="0"/>
          <c:order val="0"/>
          <c:tx>
            <c:strRef>
              <c:f>Sheet1!$B$1</c:f>
              <c:strCache>
                <c:ptCount val="1"/>
                <c:pt idx="0">
                  <c:v>Mostly good</c:v>
                </c:pt>
              </c:strCache>
            </c:strRef>
          </c:tx>
          <c:spPr>
            <a:solidFill>
              <a:srgbClr val="165C7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lumMod val="9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7"/>
                <c:pt idx="0">
                  <c:v>Works with people with disabilities</c:v>
                </c:pt>
                <c:pt idx="2">
                  <c:v>Close to someone with a disability</c:v>
                </c:pt>
                <c:pt idx="4">
                  <c:v>People with disabilities</c:v>
                </c:pt>
                <c:pt idx="6">
                  <c:v>All respondents</c:v>
                </c:pt>
              </c:strCache>
            </c:strRef>
          </c:cat>
          <c:val>
            <c:numRef>
              <c:f>Sheet1!$B$2:$B$9</c:f>
              <c:numCache>
                <c:formatCode>General</c:formatCode>
                <c:ptCount val="8"/>
                <c:pt idx="0">
                  <c:v>2</c:v>
                </c:pt>
                <c:pt idx="2">
                  <c:v>5</c:v>
                </c:pt>
                <c:pt idx="4">
                  <c:v>11</c:v>
                </c:pt>
                <c:pt idx="6">
                  <c:v>5</c:v>
                </c:pt>
              </c:numCache>
            </c:numRef>
          </c:val>
          <c:extLst>
            <c:ext xmlns:c16="http://schemas.microsoft.com/office/drawing/2014/chart" uri="{C3380CC4-5D6E-409C-BE32-E72D297353CC}">
              <c16:uniqueId val="{00000000-10A0-644B-B177-38661D71881B}"/>
            </c:ext>
          </c:extLst>
        </c:ser>
        <c:ser>
          <c:idx val="1"/>
          <c:order val="1"/>
          <c:tx>
            <c:strRef>
              <c:f>Sheet1!$C$1</c:f>
              <c:strCache>
                <c:ptCount val="1"/>
                <c:pt idx="0">
                  <c:v>Mixed</c:v>
                </c:pt>
              </c:strCache>
            </c:strRef>
          </c:tx>
          <c:spPr>
            <a:solidFill>
              <a:srgbClr val="C2501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7"/>
                <c:pt idx="0">
                  <c:v>Works with people with disabilities</c:v>
                </c:pt>
                <c:pt idx="2">
                  <c:v>Close to someone with a disability</c:v>
                </c:pt>
                <c:pt idx="4">
                  <c:v>People with disabilities</c:v>
                </c:pt>
                <c:pt idx="6">
                  <c:v>All respondents</c:v>
                </c:pt>
              </c:strCache>
            </c:strRef>
          </c:cat>
          <c:val>
            <c:numRef>
              <c:f>Sheet1!$C$2:$C$9</c:f>
              <c:numCache>
                <c:formatCode>General</c:formatCode>
                <c:ptCount val="8"/>
                <c:pt idx="0">
                  <c:v>36</c:v>
                </c:pt>
                <c:pt idx="2">
                  <c:v>40</c:v>
                </c:pt>
                <c:pt idx="4">
                  <c:v>42</c:v>
                </c:pt>
                <c:pt idx="6">
                  <c:v>40</c:v>
                </c:pt>
              </c:numCache>
            </c:numRef>
          </c:val>
          <c:extLst>
            <c:ext xmlns:c16="http://schemas.microsoft.com/office/drawing/2014/chart" uri="{C3380CC4-5D6E-409C-BE32-E72D297353CC}">
              <c16:uniqueId val="{00000001-10A0-644B-B177-38661D71881B}"/>
            </c:ext>
          </c:extLst>
        </c:ser>
        <c:ser>
          <c:idx val="2"/>
          <c:order val="2"/>
          <c:tx>
            <c:strRef>
              <c:f>Sheet1!$D$1</c:f>
              <c:strCache>
                <c:ptCount val="1"/>
                <c:pt idx="0">
                  <c:v>Mostly difficult</c:v>
                </c:pt>
              </c:strCache>
            </c:strRef>
          </c:tx>
          <c:spPr>
            <a:solidFill>
              <a:srgbClr val="65316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7"/>
                <c:pt idx="0">
                  <c:v>Works with people with disabilities</c:v>
                </c:pt>
                <c:pt idx="2">
                  <c:v>Close to someone with a disability</c:v>
                </c:pt>
                <c:pt idx="4">
                  <c:v>People with disabilities</c:v>
                </c:pt>
                <c:pt idx="6">
                  <c:v>All respondents</c:v>
                </c:pt>
              </c:strCache>
            </c:strRef>
          </c:cat>
          <c:val>
            <c:numRef>
              <c:f>Sheet1!$D$2:$D$9</c:f>
              <c:numCache>
                <c:formatCode>General</c:formatCode>
                <c:ptCount val="8"/>
                <c:pt idx="0">
                  <c:v>59</c:v>
                </c:pt>
                <c:pt idx="2">
                  <c:v>52</c:v>
                </c:pt>
                <c:pt idx="4">
                  <c:v>38</c:v>
                </c:pt>
                <c:pt idx="6">
                  <c:v>50</c:v>
                </c:pt>
              </c:numCache>
            </c:numRef>
          </c:val>
          <c:extLst>
            <c:ext xmlns:c16="http://schemas.microsoft.com/office/drawing/2014/chart" uri="{C3380CC4-5D6E-409C-BE32-E72D297353CC}">
              <c16:uniqueId val="{00000002-10A0-644B-B177-38661D71881B}"/>
            </c:ext>
          </c:extLst>
        </c:ser>
        <c:ser>
          <c:idx val="3"/>
          <c:order val="3"/>
          <c:tx>
            <c:strRef>
              <c:f>Sheet1!$E$1</c:f>
              <c:strCache>
                <c:ptCount val="1"/>
                <c:pt idx="0">
                  <c:v>No experience</c:v>
                </c:pt>
              </c:strCache>
            </c:strRef>
          </c:tx>
          <c:spPr>
            <a:solidFill>
              <a:srgbClr val="D7D2C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7"/>
                <c:pt idx="0">
                  <c:v>Works with people with disabilities</c:v>
                </c:pt>
                <c:pt idx="2">
                  <c:v>Close to someone with a disability</c:v>
                </c:pt>
                <c:pt idx="4">
                  <c:v>People with disabilities</c:v>
                </c:pt>
                <c:pt idx="6">
                  <c:v>All respondents</c:v>
                </c:pt>
              </c:strCache>
            </c:strRef>
          </c:cat>
          <c:val>
            <c:numRef>
              <c:f>Sheet1!$E$2:$E$9</c:f>
              <c:numCache>
                <c:formatCode>General</c:formatCode>
                <c:ptCount val="8"/>
                <c:pt idx="0">
                  <c:v>3</c:v>
                </c:pt>
                <c:pt idx="2">
                  <c:v>3</c:v>
                </c:pt>
                <c:pt idx="4">
                  <c:v>8</c:v>
                </c:pt>
                <c:pt idx="6">
                  <c:v>4</c:v>
                </c:pt>
              </c:numCache>
            </c:numRef>
          </c:val>
          <c:extLst>
            <c:ext xmlns:c16="http://schemas.microsoft.com/office/drawing/2014/chart" uri="{C3380CC4-5D6E-409C-BE32-E72D297353CC}">
              <c16:uniqueId val="{00000000-914B-C14F-B96B-EA679BF0CBFD}"/>
            </c:ext>
          </c:extLst>
        </c:ser>
        <c:dLbls>
          <c:dLblPos val="ctr"/>
          <c:showLegendKey val="0"/>
          <c:showVal val="1"/>
          <c:showCatName val="0"/>
          <c:showSerName val="0"/>
          <c:showPercent val="0"/>
          <c:showBubbleSize val="0"/>
        </c:dLbls>
        <c:gapWidth val="24"/>
        <c:overlap val="100"/>
        <c:axId val="1813314399"/>
        <c:axId val="1813316479"/>
      </c:barChart>
      <c:catAx>
        <c:axId val="1813314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Roboto" panose="02000000000000000000" pitchFamily="2" charset="0"/>
                <a:ea typeface="Roboto" panose="02000000000000000000" pitchFamily="2" charset="0"/>
                <a:cs typeface="+mn-cs"/>
              </a:defRPr>
            </a:pPr>
            <a:endParaRPr lang="en-US"/>
          </a:p>
        </c:txPr>
        <c:crossAx val="1813316479"/>
        <c:crosses val="autoZero"/>
        <c:auto val="1"/>
        <c:lblAlgn val="ctr"/>
        <c:lblOffset val="100"/>
        <c:noMultiLvlLbl val="0"/>
      </c:catAx>
      <c:valAx>
        <c:axId val="1813316479"/>
        <c:scaling>
          <c:orientation val="minMax"/>
          <c:max val="1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2">
                    <a:lumMod val="50000"/>
                  </a:schemeClr>
                </a:solidFill>
                <a:latin typeface="Roboto" panose="02000000000000000000" pitchFamily="2" charset="0"/>
                <a:ea typeface="Roboto" panose="02000000000000000000" pitchFamily="2" charset="0"/>
                <a:cs typeface="+mn-cs"/>
              </a:defRPr>
            </a:pPr>
            <a:endParaRPr lang="en-US"/>
          </a:p>
        </c:txPr>
        <c:crossAx val="1813314399"/>
        <c:crosses val="autoZero"/>
        <c:crossBetween val="between"/>
        <c:majorUnit val="25"/>
      </c:valAx>
      <c:spPr>
        <a:noFill/>
        <a:ln>
          <a:noFill/>
        </a:ln>
        <a:effectLst/>
      </c:spPr>
    </c:plotArea>
    <c:legend>
      <c:legendPos val="t"/>
      <c:legendEntry>
        <c:idx val="0"/>
        <c:txPr>
          <a:bodyPr rot="0" spcFirstLastPara="1" vertOverflow="ellipsis" vert="horz" wrap="square" anchor="ctr" anchorCtr="1"/>
          <a:lstStyle/>
          <a:p>
            <a:pPr>
              <a:defRPr sz="2000" b="0" i="0" u="none" strike="noStrike" kern="1200" baseline="0">
                <a:solidFill>
                  <a:srgbClr val="4A4A4A"/>
                </a:solidFill>
                <a:latin typeface="Roboto" panose="02000000000000000000" pitchFamily="2" charset="0"/>
                <a:ea typeface="Roboto" panose="02000000000000000000" pitchFamily="2" charset="0"/>
                <a:cs typeface="+mn-cs"/>
              </a:defRPr>
            </a:pPr>
            <a:endParaRPr lang="en-US"/>
          </a:p>
        </c:txPr>
      </c:legendEntry>
      <c:layout>
        <c:manualLayout>
          <c:xMode val="edge"/>
          <c:yMode val="edge"/>
          <c:x val="0.14712366172788915"/>
          <c:y val="0.1177329520326327"/>
          <c:w val="0.76465810045543936"/>
          <c:h val="6.060615779037163E-2"/>
        </c:manualLayout>
      </c:layout>
      <c:overlay val="0"/>
      <c:spPr>
        <a:solidFill>
          <a:schemeClr val="bg1"/>
        </a:solidFill>
        <a:ln>
          <a:noFill/>
        </a:ln>
        <a:effectLst/>
      </c:spPr>
      <c:txPr>
        <a:bodyPr rot="0" spcFirstLastPara="1" vertOverflow="ellipsis" vert="horz" wrap="square" anchor="ctr" anchorCtr="1"/>
        <a:lstStyle/>
        <a:p>
          <a:pPr>
            <a:defRPr sz="2000" b="0" i="0" u="none" strike="noStrike" kern="1200" baseline="0">
              <a:solidFill>
                <a:srgbClr val="4A4A4A"/>
              </a:solidFill>
              <a:latin typeface="Roboto" panose="02000000000000000000" pitchFamily="2" charset="0"/>
              <a:ea typeface="Roboto" panose="02000000000000000000" pitchFamily="2" charset="0"/>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0506767945882821"/>
          <c:y val="8.1840240818625037E-2"/>
          <c:w val="0.59289118382815209"/>
          <c:h val="0.86027523306424547"/>
        </c:manualLayout>
      </c:layout>
      <c:barChart>
        <c:barDir val="bar"/>
        <c:grouping val="stacked"/>
        <c:varyColors val="0"/>
        <c:ser>
          <c:idx val="0"/>
          <c:order val="0"/>
          <c:tx>
            <c:strRef>
              <c:f>Sheet1!$B$1</c:f>
              <c:strCache>
                <c:ptCount val="1"/>
                <c:pt idx="0">
                  <c:v>All Respondents %</c:v>
                </c:pt>
              </c:strCache>
            </c:strRef>
          </c:tx>
          <c:spPr>
            <a:solidFill>
              <a:srgbClr val="C2501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lumMod val="9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Veteran needs </c:v>
                </c:pt>
                <c:pt idx="1">
                  <c:v>Abuse-physical, mental, or sexual</c:v>
                </c:pt>
                <c:pt idx="2">
                  <c:v>Disaster preparedness</c:v>
                </c:pt>
                <c:pt idx="3">
                  <c:v>Public accessibility (sidewalks, buildings, etc.)</c:v>
                </c:pt>
                <c:pt idx="4">
                  <c:v>Education that meets the needs of people with disabilities</c:v>
                </c:pt>
                <c:pt idx="5">
                  <c:v>Accessible and affordable recreation</c:v>
                </c:pt>
                <c:pt idx="6">
                  <c:v>Negative perceptions about individuals with disabilities</c:v>
                </c:pt>
                <c:pt idx="7">
                  <c:v>Employment</c:v>
                </c:pt>
                <c:pt idx="8">
                  <c:v>Full health care access</c:v>
                </c:pt>
                <c:pt idx="9">
                  <c:v>Isolation</c:v>
                </c:pt>
                <c:pt idx="10">
                  <c:v>Rights of people with disabilities being ignored</c:v>
                </c:pt>
                <c:pt idx="11">
                  <c:v>Affordable and accessible public transportation </c:v>
                </c:pt>
                <c:pt idx="12">
                  <c:v>Providers who don’t know how to serve people with disabilities</c:v>
                </c:pt>
                <c:pt idx="13">
                  <c:v>Affordable and accessible housing</c:v>
                </c:pt>
              </c:strCache>
            </c:strRef>
          </c:cat>
          <c:val>
            <c:numRef>
              <c:f>Sheet1!$B$2:$B$15</c:f>
              <c:numCache>
                <c:formatCode>General</c:formatCode>
                <c:ptCount val="14"/>
                <c:pt idx="0">
                  <c:v>16</c:v>
                </c:pt>
                <c:pt idx="1">
                  <c:v>17</c:v>
                </c:pt>
                <c:pt idx="2">
                  <c:v>21</c:v>
                </c:pt>
                <c:pt idx="3">
                  <c:v>42</c:v>
                </c:pt>
                <c:pt idx="4">
                  <c:v>47</c:v>
                </c:pt>
                <c:pt idx="5">
                  <c:v>49</c:v>
                </c:pt>
                <c:pt idx="6">
                  <c:v>51</c:v>
                </c:pt>
                <c:pt idx="7">
                  <c:v>55</c:v>
                </c:pt>
                <c:pt idx="8">
                  <c:v>56</c:v>
                </c:pt>
                <c:pt idx="9">
                  <c:v>56</c:v>
                </c:pt>
                <c:pt idx="10">
                  <c:v>57</c:v>
                </c:pt>
                <c:pt idx="11">
                  <c:v>60</c:v>
                </c:pt>
                <c:pt idx="12">
                  <c:v>63</c:v>
                </c:pt>
                <c:pt idx="13">
                  <c:v>67</c:v>
                </c:pt>
              </c:numCache>
            </c:numRef>
          </c:val>
          <c:extLst>
            <c:ext xmlns:c16="http://schemas.microsoft.com/office/drawing/2014/chart" uri="{C3380CC4-5D6E-409C-BE32-E72D297353CC}">
              <c16:uniqueId val="{00000000-8CF7-44B6-B7EB-43CC29D2F19C}"/>
            </c:ext>
          </c:extLst>
        </c:ser>
        <c:dLbls>
          <c:dLblPos val="ctr"/>
          <c:showLegendKey val="0"/>
          <c:showVal val="1"/>
          <c:showCatName val="0"/>
          <c:showSerName val="0"/>
          <c:showPercent val="0"/>
          <c:showBubbleSize val="0"/>
        </c:dLbls>
        <c:gapWidth val="24"/>
        <c:overlap val="100"/>
        <c:axId val="1813314399"/>
        <c:axId val="1813316479"/>
      </c:barChart>
      <c:catAx>
        <c:axId val="1813314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600" b="0" i="0" u="none" strike="noStrike" kern="1200" baseline="0">
                <a:solidFill>
                  <a:schemeClr val="tx1"/>
                </a:solidFill>
                <a:latin typeface="Roboto" panose="02000000000000000000" pitchFamily="2" charset="0"/>
                <a:ea typeface="Roboto" panose="02000000000000000000" pitchFamily="2" charset="0"/>
                <a:cs typeface="+mn-cs"/>
              </a:defRPr>
            </a:pPr>
            <a:endParaRPr lang="en-US"/>
          </a:p>
        </c:txPr>
        <c:crossAx val="1813316479"/>
        <c:crosses val="autoZero"/>
        <c:auto val="1"/>
        <c:lblAlgn val="ctr"/>
        <c:lblOffset val="100"/>
        <c:noMultiLvlLbl val="0"/>
      </c:catAx>
      <c:valAx>
        <c:axId val="1813316479"/>
        <c:scaling>
          <c:orientation val="minMax"/>
          <c:max val="100"/>
        </c:scaling>
        <c:delete val="1"/>
        <c:axPos val="b"/>
        <c:majorGridlines>
          <c:spPr>
            <a:ln w="9525" cap="flat" cmpd="sng" algn="ctr">
              <a:noFill/>
              <a:round/>
            </a:ln>
            <a:effectLst/>
          </c:spPr>
        </c:majorGridlines>
        <c:numFmt formatCode="General" sourceLinked="1"/>
        <c:majorTickMark val="none"/>
        <c:minorTickMark val="none"/>
        <c:tickLblPos val="nextTo"/>
        <c:crossAx val="1813314399"/>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0597608779996175"/>
          <c:y val="7.9341335628473758E-2"/>
          <c:w val="0.59289118382815209"/>
          <c:h val="0.86027523306424547"/>
        </c:manualLayout>
      </c:layout>
      <c:barChart>
        <c:barDir val="bar"/>
        <c:grouping val="stacked"/>
        <c:varyColors val="0"/>
        <c:ser>
          <c:idx val="0"/>
          <c:order val="0"/>
          <c:tx>
            <c:strRef>
              <c:f>Sheet1!$B$1</c:f>
              <c:strCache>
                <c:ptCount val="1"/>
                <c:pt idx="0">
                  <c:v>Person with a Disability %</c:v>
                </c:pt>
              </c:strCache>
            </c:strRef>
          </c:tx>
          <c:spPr>
            <a:solidFill>
              <a:srgbClr val="165C7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lumMod val="9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Abuse-physical, mental, or sexual</c:v>
                </c:pt>
                <c:pt idx="1">
                  <c:v>Veteran needs </c:v>
                </c:pt>
                <c:pt idx="2">
                  <c:v>Disaster preparedness</c:v>
                </c:pt>
                <c:pt idx="3">
                  <c:v>Education that meets the needs of people with disabilities</c:v>
                </c:pt>
                <c:pt idx="4">
                  <c:v>Accessible and affordable recreation</c:v>
                </c:pt>
                <c:pt idx="5">
                  <c:v>Employment</c:v>
                </c:pt>
                <c:pt idx="6">
                  <c:v>Public accessibility (sidewalks, buildings, etc.)</c:v>
                </c:pt>
                <c:pt idx="7">
                  <c:v>Negative perceptions about individuals with disabilities</c:v>
                </c:pt>
                <c:pt idx="8">
                  <c:v>Full health care access</c:v>
                </c:pt>
                <c:pt idx="9">
                  <c:v>Isolation</c:v>
                </c:pt>
                <c:pt idx="10">
                  <c:v>Providers who don’t know how to serve people with disabilities</c:v>
                </c:pt>
                <c:pt idx="11">
                  <c:v>Rights of people with disabilities being ignored</c:v>
                </c:pt>
                <c:pt idx="12">
                  <c:v>Affordable and accessible public transportation </c:v>
                </c:pt>
                <c:pt idx="13">
                  <c:v>Affordable and accessible housing</c:v>
                </c:pt>
              </c:strCache>
            </c:strRef>
          </c:cat>
          <c:val>
            <c:numRef>
              <c:f>Sheet1!$B$2:$B$15</c:f>
              <c:numCache>
                <c:formatCode>General</c:formatCode>
                <c:ptCount val="14"/>
                <c:pt idx="0">
                  <c:v>21</c:v>
                </c:pt>
                <c:pt idx="1">
                  <c:v>22</c:v>
                </c:pt>
                <c:pt idx="2">
                  <c:v>28</c:v>
                </c:pt>
                <c:pt idx="3">
                  <c:v>43</c:v>
                </c:pt>
                <c:pt idx="4">
                  <c:v>52</c:v>
                </c:pt>
                <c:pt idx="5">
                  <c:v>52</c:v>
                </c:pt>
                <c:pt idx="6">
                  <c:v>55</c:v>
                </c:pt>
                <c:pt idx="7">
                  <c:v>55</c:v>
                </c:pt>
                <c:pt idx="8">
                  <c:v>55</c:v>
                </c:pt>
                <c:pt idx="9">
                  <c:v>57</c:v>
                </c:pt>
                <c:pt idx="10">
                  <c:v>60</c:v>
                </c:pt>
                <c:pt idx="11">
                  <c:v>61</c:v>
                </c:pt>
                <c:pt idx="12">
                  <c:v>61</c:v>
                </c:pt>
                <c:pt idx="13">
                  <c:v>62</c:v>
                </c:pt>
              </c:numCache>
            </c:numRef>
          </c:val>
          <c:extLst>
            <c:ext xmlns:c16="http://schemas.microsoft.com/office/drawing/2014/chart" uri="{C3380CC4-5D6E-409C-BE32-E72D297353CC}">
              <c16:uniqueId val="{00000000-8CF7-44B6-B7EB-43CC29D2F19C}"/>
            </c:ext>
          </c:extLst>
        </c:ser>
        <c:dLbls>
          <c:dLblPos val="ctr"/>
          <c:showLegendKey val="0"/>
          <c:showVal val="1"/>
          <c:showCatName val="0"/>
          <c:showSerName val="0"/>
          <c:showPercent val="0"/>
          <c:showBubbleSize val="0"/>
        </c:dLbls>
        <c:gapWidth val="24"/>
        <c:overlap val="100"/>
        <c:axId val="1813314399"/>
        <c:axId val="1813316479"/>
      </c:barChart>
      <c:catAx>
        <c:axId val="1813314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600" b="0" i="0" u="none" strike="noStrike" kern="1200" baseline="0">
                <a:solidFill>
                  <a:schemeClr val="tx1"/>
                </a:solidFill>
                <a:latin typeface="Roboto" panose="02000000000000000000" pitchFamily="2" charset="0"/>
                <a:ea typeface="Roboto" panose="02000000000000000000" pitchFamily="2" charset="0"/>
                <a:cs typeface="+mn-cs"/>
              </a:defRPr>
            </a:pPr>
            <a:endParaRPr lang="en-US"/>
          </a:p>
        </c:txPr>
        <c:crossAx val="1813316479"/>
        <c:crosses val="autoZero"/>
        <c:auto val="1"/>
        <c:lblAlgn val="ctr"/>
        <c:lblOffset val="100"/>
        <c:noMultiLvlLbl val="0"/>
      </c:catAx>
      <c:valAx>
        <c:axId val="1813316479"/>
        <c:scaling>
          <c:orientation val="minMax"/>
          <c:max val="100"/>
        </c:scaling>
        <c:delete val="1"/>
        <c:axPos val="b"/>
        <c:majorGridlines>
          <c:spPr>
            <a:ln w="9525" cap="flat" cmpd="sng" algn="ctr">
              <a:noFill/>
              <a:round/>
            </a:ln>
            <a:effectLst/>
          </c:spPr>
        </c:majorGridlines>
        <c:numFmt formatCode="General" sourceLinked="1"/>
        <c:majorTickMark val="none"/>
        <c:minorTickMark val="none"/>
        <c:tickLblPos val="nextTo"/>
        <c:crossAx val="1813314399"/>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0506767945882821"/>
          <c:y val="8.1840240818625037E-2"/>
          <c:w val="0.59289118382815209"/>
          <c:h val="0.86027523306424547"/>
        </c:manualLayout>
      </c:layout>
      <c:barChart>
        <c:barDir val="bar"/>
        <c:grouping val="stacked"/>
        <c:varyColors val="0"/>
        <c:ser>
          <c:idx val="0"/>
          <c:order val="0"/>
          <c:tx>
            <c:strRef>
              <c:f>Sheet1!$B$1</c:f>
              <c:strCache>
                <c:ptCount val="1"/>
                <c:pt idx="0">
                  <c:v>Close to someone with a disability %</c:v>
                </c:pt>
              </c:strCache>
            </c:strRef>
          </c:tx>
          <c:spPr>
            <a:solidFill>
              <a:srgbClr val="65316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lumMod val="9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Veteran needs </c:v>
                </c:pt>
                <c:pt idx="1">
                  <c:v>Abuse-physical, mental, or sexual</c:v>
                </c:pt>
                <c:pt idx="2">
                  <c:v>Disaster preparedness</c:v>
                </c:pt>
                <c:pt idx="3">
                  <c:v>Public accessibility (sidewalks, buildings, etc.)</c:v>
                </c:pt>
                <c:pt idx="4">
                  <c:v>Negative perceptions about individuals with disabilities</c:v>
                </c:pt>
                <c:pt idx="5">
                  <c:v>Employment</c:v>
                </c:pt>
                <c:pt idx="6">
                  <c:v>Education that meets the needs of people with disabilities</c:v>
                </c:pt>
                <c:pt idx="7">
                  <c:v>Accessible and affordable recreation</c:v>
                </c:pt>
                <c:pt idx="8">
                  <c:v>Isolation</c:v>
                </c:pt>
                <c:pt idx="9">
                  <c:v>Rights of people with disabilities being ignored</c:v>
                </c:pt>
                <c:pt idx="10">
                  <c:v>Affordable and accessible public transportation </c:v>
                </c:pt>
                <c:pt idx="11">
                  <c:v>Full health care access</c:v>
                </c:pt>
                <c:pt idx="12">
                  <c:v>Providers who don’t know how to serve people with disabilities</c:v>
                </c:pt>
                <c:pt idx="13">
                  <c:v>Affordable and accessible housing</c:v>
                </c:pt>
              </c:strCache>
            </c:strRef>
          </c:cat>
          <c:val>
            <c:numRef>
              <c:f>Sheet1!$B$2:$B$15</c:f>
              <c:numCache>
                <c:formatCode>General</c:formatCode>
                <c:ptCount val="14"/>
                <c:pt idx="0">
                  <c:v>10</c:v>
                </c:pt>
                <c:pt idx="1">
                  <c:v>11</c:v>
                </c:pt>
                <c:pt idx="2">
                  <c:v>17</c:v>
                </c:pt>
                <c:pt idx="3">
                  <c:v>34</c:v>
                </c:pt>
                <c:pt idx="4">
                  <c:v>45</c:v>
                </c:pt>
                <c:pt idx="5">
                  <c:v>48</c:v>
                </c:pt>
                <c:pt idx="6">
                  <c:v>49</c:v>
                </c:pt>
                <c:pt idx="7">
                  <c:v>50</c:v>
                </c:pt>
                <c:pt idx="8">
                  <c:v>52</c:v>
                </c:pt>
                <c:pt idx="9">
                  <c:v>54</c:v>
                </c:pt>
                <c:pt idx="10">
                  <c:v>55</c:v>
                </c:pt>
                <c:pt idx="11">
                  <c:v>57</c:v>
                </c:pt>
                <c:pt idx="12">
                  <c:v>63</c:v>
                </c:pt>
                <c:pt idx="13">
                  <c:v>66</c:v>
                </c:pt>
              </c:numCache>
            </c:numRef>
          </c:val>
          <c:extLst>
            <c:ext xmlns:c16="http://schemas.microsoft.com/office/drawing/2014/chart" uri="{C3380CC4-5D6E-409C-BE32-E72D297353CC}">
              <c16:uniqueId val="{00000000-8CF7-44B6-B7EB-43CC29D2F19C}"/>
            </c:ext>
          </c:extLst>
        </c:ser>
        <c:dLbls>
          <c:dLblPos val="ctr"/>
          <c:showLegendKey val="0"/>
          <c:showVal val="1"/>
          <c:showCatName val="0"/>
          <c:showSerName val="0"/>
          <c:showPercent val="0"/>
          <c:showBubbleSize val="0"/>
        </c:dLbls>
        <c:gapWidth val="24"/>
        <c:overlap val="100"/>
        <c:axId val="1813314399"/>
        <c:axId val="1813316479"/>
      </c:barChart>
      <c:catAx>
        <c:axId val="1813314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600" b="0" i="0" u="none" strike="noStrike" kern="1200" baseline="0">
                <a:solidFill>
                  <a:schemeClr val="tx1"/>
                </a:solidFill>
                <a:latin typeface="Roboto" panose="02000000000000000000" pitchFamily="2" charset="0"/>
                <a:ea typeface="Roboto" panose="02000000000000000000" pitchFamily="2" charset="0"/>
                <a:cs typeface="+mn-cs"/>
              </a:defRPr>
            </a:pPr>
            <a:endParaRPr lang="en-US"/>
          </a:p>
        </c:txPr>
        <c:crossAx val="1813316479"/>
        <c:crosses val="autoZero"/>
        <c:auto val="1"/>
        <c:lblAlgn val="ctr"/>
        <c:lblOffset val="100"/>
        <c:noMultiLvlLbl val="0"/>
      </c:catAx>
      <c:valAx>
        <c:axId val="1813316479"/>
        <c:scaling>
          <c:orientation val="minMax"/>
          <c:max val="100"/>
        </c:scaling>
        <c:delete val="1"/>
        <c:axPos val="b"/>
        <c:majorGridlines>
          <c:spPr>
            <a:ln w="9525" cap="flat" cmpd="sng" algn="ctr">
              <a:noFill/>
              <a:round/>
            </a:ln>
            <a:effectLst/>
          </c:spPr>
        </c:majorGridlines>
        <c:numFmt formatCode="General" sourceLinked="1"/>
        <c:majorTickMark val="none"/>
        <c:minorTickMark val="none"/>
        <c:tickLblPos val="nextTo"/>
        <c:crossAx val="1813314399"/>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0506767945882821"/>
          <c:y val="8.1840240818625037E-2"/>
          <c:w val="0.59289118382815209"/>
          <c:h val="0.86027523306424547"/>
        </c:manualLayout>
      </c:layout>
      <c:barChart>
        <c:barDir val="bar"/>
        <c:grouping val="stacked"/>
        <c:varyColors val="0"/>
        <c:ser>
          <c:idx val="0"/>
          <c:order val="0"/>
          <c:tx>
            <c:strRef>
              <c:f>Sheet1!$B$1</c:f>
              <c:strCache>
                <c:ptCount val="1"/>
                <c:pt idx="0">
                  <c:v>Works with people with disabilities %2</c:v>
                </c:pt>
              </c:strCache>
            </c:strRef>
          </c:tx>
          <c:spPr>
            <a:solidFill>
              <a:srgbClr val="4EA72E">
                <a:lumMod val="75000"/>
              </a:srgb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lumMod val="9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Disaster preparedness</c:v>
                </c:pt>
                <c:pt idx="1">
                  <c:v>Veteran needs </c:v>
                </c:pt>
                <c:pt idx="2">
                  <c:v>Abuse-physical, mental, or sexual</c:v>
                </c:pt>
                <c:pt idx="3">
                  <c:v>Accessible and affordable recreation</c:v>
                </c:pt>
                <c:pt idx="4">
                  <c:v>Public accessibility (sidewalks, buildings, etc.)</c:v>
                </c:pt>
                <c:pt idx="5">
                  <c:v>Education that meets the needs of people with disabilities</c:v>
                </c:pt>
                <c:pt idx="6">
                  <c:v>Rights of people with disabilities being ignored</c:v>
                </c:pt>
                <c:pt idx="7">
                  <c:v>Full health care access</c:v>
                </c:pt>
                <c:pt idx="8">
                  <c:v>Negative perceptions about individuals with disabilities</c:v>
                </c:pt>
                <c:pt idx="9">
                  <c:v>Isolation</c:v>
                </c:pt>
                <c:pt idx="10">
                  <c:v>Providers who don’t know how to serve people with disabilities</c:v>
                </c:pt>
                <c:pt idx="11">
                  <c:v>Affordable and accessible public transportation </c:v>
                </c:pt>
                <c:pt idx="12">
                  <c:v>Employment</c:v>
                </c:pt>
                <c:pt idx="13">
                  <c:v>Affordable and accessible housing</c:v>
                </c:pt>
              </c:strCache>
            </c:strRef>
          </c:cat>
          <c:val>
            <c:numRef>
              <c:f>Sheet1!$B$2:$B$15</c:f>
              <c:numCache>
                <c:formatCode>General</c:formatCode>
                <c:ptCount val="14"/>
                <c:pt idx="0">
                  <c:v>19</c:v>
                </c:pt>
                <c:pt idx="1">
                  <c:v>22</c:v>
                </c:pt>
                <c:pt idx="2">
                  <c:v>22</c:v>
                </c:pt>
                <c:pt idx="3">
                  <c:v>43</c:v>
                </c:pt>
                <c:pt idx="4">
                  <c:v>45</c:v>
                </c:pt>
                <c:pt idx="5">
                  <c:v>48</c:v>
                </c:pt>
                <c:pt idx="6">
                  <c:v>56</c:v>
                </c:pt>
                <c:pt idx="7">
                  <c:v>58</c:v>
                </c:pt>
                <c:pt idx="8">
                  <c:v>59</c:v>
                </c:pt>
                <c:pt idx="9">
                  <c:v>66</c:v>
                </c:pt>
                <c:pt idx="10">
                  <c:v>68</c:v>
                </c:pt>
                <c:pt idx="11">
                  <c:v>72</c:v>
                </c:pt>
                <c:pt idx="12">
                  <c:v>74</c:v>
                </c:pt>
                <c:pt idx="13">
                  <c:v>74</c:v>
                </c:pt>
              </c:numCache>
            </c:numRef>
          </c:val>
          <c:extLst>
            <c:ext xmlns:c16="http://schemas.microsoft.com/office/drawing/2014/chart" uri="{C3380CC4-5D6E-409C-BE32-E72D297353CC}">
              <c16:uniqueId val="{00000000-8CF7-44B6-B7EB-43CC29D2F19C}"/>
            </c:ext>
          </c:extLst>
        </c:ser>
        <c:dLbls>
          <c:dLblPos val="ctr"/>
          <c:showLegendKey val="0"/>
          <c:showVal val="1"/>
          <c:showCatName val="0"/>
          <c:showSerName val="0"/>
          <c:showPercent val="0"/>
          <c:showBubbleSize val="0"/>
        </c:dLbls>
        <c:gapWidth val="24"/>
        <c:overlap val="100"/>
        <c:axId val="1813314399"/>
        <c:axId val="1813316479"/>
      </c:barChart>
      <c:catAx>
        <c:axId val="1813314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600" b="0" i="0" u="none" strike="noStrike" kern="1200" baseline="0">
                <a:solidFill>
                  <a:schemeClr val="tx1"/>
                </a:solidFill>
                <a:latin typeface="Roboto" panose="02000000000000000000" pitchFamily="2" charset="0"/>
                <a:ea typeface="Roboto" panose="02000000000000000000" pitchFamily="2" charset="0"/>
                <a:cs typeface="+mn-cs"/>
              </a:defRPr>
            </a:pPr>
            <a:endParaRPr lang="en-US"/>
          </a:p>
        </c:txPr>
        <c:crossAx val="1813316479"/>
        <c:crosses val="autoZero"/>
        <c:auto val="1"/>
        <c:lblAlgn val="ctr"/>
        <c:lblOffset val="100"/>
        <c:noMultiLvlLbl val="0"/>
      </c:catAx>
      <c:valAx>
        <c:axId val="1813316479"/>
        <c:scaling>
          <c:orientation val="minMax"/>
          <c:max val="100"/>
        </c:scaling>
        <c:delete val="1"/>
        <c:axPos val="b"/>
        <c:majorGridlines>
          <c:spPr>
            <a:ln w="9525" cap="flat" cmpd="sng" algn="ctr">
              <a:noFill/>
              <a:round/>
            </a:ln>
            <a:effectLst/>
          </c:spPr>
        </c:majorGridlines>
        <c:numFmt formatCode="General" sourceLinked="1"/>
        <c:majorTickMark val="none"/>
        <c:minorTickMark val="none"/>
        <c:tickLblPos val="nextTo"/>
        <c:crossAx val="1813314399"/>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453367660224254"/>
          <c:y val="0.14455435341959474"/>
          <c:w val="0.77124957937950045"/>
          <c:h val="0.57411083242532024"/>
        </c:manualLayout>
      </c:layout>
      <c:barChart>
        <c:barDir val="bar"/>
        <c:grouping val="stacked"/>
        <c:varyColors val="0"/>
        <c:ser>
          <c:idx val="0"/>
          <c:order val="0"/>
          <c:tx>
            <c:strRef>
              <c:f>Sheet1!$B$1</c:f>
              <c:strCache>
                <c:ptCount val="1"/>
                <c:pt idx="0">
                  <c:v>Not at all concerned</c:v>
                </c:pt>
              </c:strCache>
            </c:strRef>
          </c:tx>
          <c:spPr>
            <a:solidFill>
              <a:srgbClr val="D7D2C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65000"/>
                        <a:lumOff val="3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7"/>
                <c:pt idx="0">
                  <c:v>Works with people with disabilities</c:v>
                </c:pt>
                <c:pt idx="2">
                  <c:v>Close to someone with a disability</c:v>
                </c:pt>
                <c:pt idx="4">
                  <c:v>People with disabilities</c:v>
                </c:pt>
                <c:pt idx="6">
                  <c:v>All respondents</c:v>
                </c:pt>
              </c:strCache>
            </c:strRef>
          </c:cat>
          <c:val>
            <c:numRef>
              <c:f>Sheet1!$B$2:$B$9</c:f>
              <c:numCache>
                <c:formatCode>General</c:formatCode>
                <c:ptCount val="8"/>
                <c:pt idx="0">
                  <c:v>7</c:v>
                </c:pt>
                <c:pt idx="2">
                  <c:v>4</c:v>
                </c:pt>
                <c:pt idx="4">
                  <c:v>6</c:v>
                </c:pt>
                <c:pt idx="6">
                  <c:v>5</c:v>
                </c:pt>
              </c:numCache>
            </c:numRef>
          </c:val>
          <c:extLst>
            <c:ext xmlns:c16="http://schemas.microsoft.com/office/drawing/2014/chart" uri="{C3380CC4-5D6E-409C-BE32-E72D297353CC}">
              <c16:uniqueId val="{00000000-10A0-644B-B177-38661D71881B}"/>
            </c:ext>
          </c:extLst>
        </c:ser>
        <c:ser>
          <c:idx val="1"/>
          <c:order val="1"/>
          <c:tx>
            <c:strRef>
              <c:f>Sheet1!$C$1</c:f>
              <c:strCache>
                <c:ptCount val="1"/>
                <c:pt idx="0">
                  <c:v>Slightly concerned</c:v>
                </c:pt>
              </c:strCache>
            </c:strRef>
          </c:tx>
          <c:spPr>
            <a:solidFill>
              <a:srgbClr val="165C7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7"/>
                <c:pt idx="0">
                  <c:v>Works with people with disabilities</c:v>
                </c:pt>
                <c:pt idx="2">
                  <c:v>Close to someone with a disability</c:v>
                </c:pt>
                <c:pt idx="4">
                  <c:v>People with disabilities</c:v>
                </c:pt>
                <c:pt idx="6">
                  <c:v>All respondents</c:v>
                </c:pt>
              </c:strCache>
            </c:strRef>
          </c:cat>
          <c:val>
            <c:numRef>
              <c:f>Sheet1!$C$2:$C$9</c:f>
              <c:numCache>
                <c:formatCode>General</c:formatCode>
                <c:ptCount val="8"/>
                <c:pt idx="0">
                  <c:v>5</c:v>
                </c:pt>
                <c:pt idx="2">
                  <c:v>5</c:v>
                </c:pt>
                <c:pt idx="4">
                  <c:v>5</c:v>
                </c:pt>
                <c:pt idx="6">
                  <c:v>5</c:v>
                </c:pt>
              </c:numCache>
            </c:numRef>
          </c:val>
          <c:extLst>
            <c:ext xmlns:c16="http://schemas.microsoft.com/office/drawing/2014/chart" uri="{C3380CC4-5D6E-409C-BE32-E72D297353CC}">
              <c16:uniqueId val="{00000001-10A0-644B-B177-38661D71881B}"/>
            </c:ext>
          </c:extLst>
        </c:ser>
        <c:ser>
          <c:idx val="2"/>
          <c:order val="2"/>
          <c:tx>
            <c:strRef>
              <c:f>Sheet1!$D$1</c:f>
              <c:strCache>
                <c:ptCount val="1"/>
                <c:pt idx="0">
                  <c:v>Somewhat concerned</c:v>
                </c:pt>
              </c:strCache>
            </c:strRef>
          </c:tx>
          <c:spPr>
            <a:solidFill>
              <a:srgbClr val="C2501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7"/>
                <c:pt idx="0">
                  <c:v>Works with people with disabilities</c:v>
                </c:pt>
                <c:pt idx="2">
                  <c:v>Close to someone with a disability</c:v>
                </c:pt>
                <c:pt idx="4">
                  <c:v>People with disabilities</c:v>
                </c:pt>
                <c:pt idx="6">
                  <c:v>All respondents</c:v>
                </c:pt>
              </c:strCache>
            </c:strRef>
          </c:cat>
          <c:val>
            <c:numRef>
              <c:f>Sheet1!$D$2:$D$9</c:f>
              <c:numCache>
                <c:formatCode>General</c:formatCode>
                <c:ptCount val="8"/>
                <c:pt idx="0">
                  <c:v>22</c:v>
                </c:pt>
                <c:pt idx="2">
                  <c:v>18</c:v>
                </c:pt>
                <c:pt idx="4">
                  <c:v>14</c:v>
                </c:pt>
                <c:pt idx="6">
                  <c:v>18</c:v>
                </c:pt>
              </c:numCache>
            </c:numRef>
          </c:val>
          <c:extLst>
            <c:ext xmlns:c16="http://schemas.microsoft.com/office/drawing/2014/chart" uri="{C3380CC4-5D6E-409C-BE32-E72D297353CC}">
              <c16:uniqueId val="{00000002-10A0-644B-B177-38661D71881B}"/>
            </c:ext>
          </c:extLst>
        </c:ser>
        <c:ser>
          <c:idx val="3"/>
          <c:order val="3"/>
          <c:tx>
            <c:strRef>
              <c:f>Sheet1!$E$1</c:f>
              <c:strCache>
                <c:ptCount val="1"/>
                <c:pt idx="0">
                  <c:v>Very concerned</c:v>
                </c:pt>
              </c:strCache>
            </c:strRef>
          </c:tx>
          <c:spPr>
            <a:solidFill>
              <a:srgbClr val="65316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7"/>
                <c:pt idx="0">
                  <c:v>Works with people with disabilities</c:v>
                </c:pt>
                <c:pt idx="2">
                  <c:v>Close to someone with a disability</c:v>
                </c:pt>
                <c:pt idx="4">
                  <c:v>People with disabilities</c:v>
                </c:pt>
                <c:pt idx="6">
                  <c:v>All respondents</c:v>
                </c:pt>
              </c:strCache>
            </c:strRef>
          </c:cat>
          <c:val>
            <c:numRef>
              <c:f>Sheet1!$E$2:$E$9</c:f>
              <c:numCache>
                <c:formatCode>General</c:formatCode>
                <c:ptCount val="8"/>
                <c:pt idx="0">
                  <c:v>66</c:v>
                </c:pt>
                <c:pt idx="2">
                  <c:v>71</c:v>
                </c:pt>
                <c:pt idx="4">
                  <c:v>74</c:v>
                </c:pt>
                <c:pt idx="6">
                  <c:v>71</c:v>
                </c:pt>
              </c:numCache>
            </c:numRef>
          </c:val>
          <c:extLst>
            <c:ext xmlns:c16="http://schemas.microsoft.com/office/drawing/2014/chart" uri="{C3380CC4-5D6E-409C-BE32-E72D297353CC}">
              <c16:uniqueId val="{00000000-914B-C14F-B96B-EA679BF0CBFD}"/>
            </c:ext>
          </c:extLst>
        </c:ser>
        <c:dLbls>
          <c:dLblPos val="ctr"/>
          <c:showLegendKey val="0"/>
          <c:showVal val="1"/>
          <c:showCatName val="0"/>
          <c:showSerName val="0"/>
          <c:showPercent val="0"/>
          <c:showBubbleSize val="0"/>
        </c:dLbls>
        <c:gapWidth val="24"/>
        <c:overlap val="100"/>
        <c:axId val="1813314399"/>
        <c:axId val="1813316479"/>
      </c:barChart>
      <c:catAx>
        <c:axId val="1813314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Roboto" panose="02000000000000000000" pitchFamily="2" charset="0"/>
                <a:ea typeface="Roboto" panose="02000000000000000000" pitchFamily="2" charset="0"/>
                <a:cs typeface="+mn-cs"/>
              </a:defRPr>
            </a:pPr>
            <a:endParaRPr lang="en-US"/>
          </a:p>
        </c:txPr>
        <c:crossAx val="1813316479"/>
        <c:crosses val="autoZero"/>
        <c:auto val="1"/>
        <c:lblAlgn val="ctr"/>
        <c:lblOffset val="100"/>
        <c:noMultiLvlLbl val="0"/>
      </c:catAx>
      <c:valAx>
        <c:axId val="1813316479"/>
        <c:scaling>
          <c:orientation val="minMax"/>
          <c:max val="1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2">
                    <a:lumMod val="50000"/>
                  </a:schemeClr>
                </a:solidFill>
                <a:latin typeface="Roboto" panose="02000000000000000000" pitchFamily="2" charset="0"/>
                <a:ea typeface="Roboto" panose="02000000000000000000" pitchFamily="2" charset="0"/>
                <a:cs typeface="+mn-cs"/>
              </a:defRPr>
            </a:pPr>
            <a:endParaRPr lang="en-US"/>
          </a:p>
        </c:txPr>
        <c:crossAx val="1813314399"/>
        <c:crosses val="autoZero"/>
        <c:crossBetween val="between"/>
        <c:majorUnit val="25"/>
      </c:valAx>
      <c:spPr>
        <a:noFill/>
        <a:ln>
          <a:noFill/>
        </a:ln>
        <a:effectLst/>
      </c:spPr>
    </c:plotArea>
    <c:legend>
      <c:legendPos val="t"/>
      <c:legendEntry>
        <c:idx val="0"/>
        <c:txPr>
          <a:bodyPr rot="0" spcFirstLastPara="1" vertOverflow="ellipsis" vert="horz" wrap="square" anchor="ctr" anchorCtr="1"/>
          <a:lstStyle/>
          <a:p>
            <a:pPr>
              <a:defRPr sz="1800" b="0" i="0" u="none" strike="noStrike" kern="1200" baseline="0">
                <a:solidFill>
                  <a:srgbClr val="4A4A4A"/>
                </a:solidFill>
                <a:latin typeface="Roboto" panose="02000000000000000000" pitchFamily="2" charset="0"/>
                <a:ea typeface="Roboto" panose="02000000000000000000" pitchFamily="2" charset="0"/>
                <a:cs typeface="+mn-cs"/>
              </a:defRPr>
            </a:pPr>
            <a:endParaRPr lang="en-US"/>
          </a:p>
        </c:txPr>
      </c:legendEntry>
      <c:layout>
        <c:manualLayout>
          <c:xMode val="edge"/>
          <c:yMode val="edge"/>
          <c:x val="2.4936213852184605E-3"/>
          <c:y val="0.11320301548394961"/>
          <c:w val="0.96165418988769769"/>
          <c:h val="5.9369696497497043E-2"/>
        </c:manualLayout>
      </c:layout>
      <c:overlay val="0"/>
      <c:spPr>
        <a:solidFill>
          <a:schemeClr val="bg1"/>
        </a:solidFill>
        <a:ln>
          <a:noFill/>
        </a:ln>
        <a:effectLst/>
      </c:spPr>
      <c:txPr>
        <a:bodyPr rot="0" spcFirstLastPara="1" vertOverflow="ellipsis" vert="horz" wrap="square" anchor="ctr" anchorCtr="1"/>
        <a:lstStyle/>
        <a:p>
          <a:pPr>
            <a:defRPr sz="1800" b="0" i="0" u="none" strike="noStrike" kern="1200" baseline="0">
              <a:solidFill>
                <a:srgbClr val="4A4A4A"/>
              </a:solidFill>
              <a:latin typeface="Roboto" panose="02000000000000000000" pitchFamily="2" charset="0"/>
              <a:ea typeface="Roboto" panose="02000000000000000000" pitchFamily="2" charset="0"/>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453367660224254"/>
          <c:y val="0.14455435341959474"/>
          <c:w val="0.77124957937950045"/>
          <c:h val="0.57411083242532024"/>
        </c:manualLayout>
      </c:layout>
      <c:barChart>
        <c:barDir val="bar"/>
        <c:grouping val="stacked"/>
        <c:varyColors val="0"/>
        <c:ser>
          <c:idx val="0"/>
          <c:order val="0"/>
          <c:tx>
            <c:strRef>
              <c:f>Sheet1!$B$1</c:f>
              <c:strCache>
                <c:ptCount val="1"/>
                <c:pt idx="0">
                  <c:v>Not important</c:v>
                </c:pt>
              </c:strCache>
            </c:strRef>
          </c:tx>
          <c:spPr>
            <a:solidFill>
              <a:srgbClr val="165C7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7"/>
                <c:pt idx="0">
                  <c:v>Works with people with disabilities</c:v>
                </c:pt>
                <c:pt idx="2">
                  <c:v>Close to someone with a disability</c:v>
                </c:pt>
                <c:pt idx="4">
                  <c:v>People with disabilities</c:v>
                </c:pt>
                <c:pt idx="6">
                  <c:v>All respondents</c:v>
                </c:pt>
              </c:strCache>
            </c:strRef>
          </c:cat>
          <c:val>
            <c:numRef>
              <c:f>Sheet1!$B$2:$B$9</c:f>
              <c:numCache>
                <c:formatCode>General</c:formatCode>
                <c:ptCount val="8"/>
                <c:pt idx="2">
                  <c:v>1</c:v>
                </c:pt>
                <c:pt idx="4">
                  <c:v>1</c:v>
                </c:pt>
                <c:pt idx="6">
                  <c:v>1</c:v>
                </c:pt>
              </c:numCache>
            </c:numRef>
          </c:val>
          <c:extLst>
            <c:ext xmlns:c16="http://schemas.microsoft.com/office/drawing/2014/chart" uri="{C3380CC4-5D6E-409C-BE32-E72D297353CC}">
              <c16:uniqueId val="{00000000-10A0-644B-B177-38661D71881B}"/>
            </c:ext>
          </c:extLst>
        </c:ser>
        <c:ser>
          <c:idx val="1"/>
          <c:order val="1"/>
          <c:tx>
            <c:strRef>
              <c:f>Sheet1!$C$1</c:f>
              <c:strCache>
                <c:ptCount val="1"/>
                <c:pt idx="0">
                  <c:v>Important</c:v>
                </c:pt>
              </c:strCache>
            </c:strRef>
          </c:tx>
          <c:spPr>
            <a:solidFill>
              <a:srgbClr val="C2501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7"/>
                <c:pt idx="0">
                  <c:v>Works with people with disabilities</c:v>
                </c:pt>
                <c:pt idx="2">
                  <c:v>Close to someone with a disability</c:v>
                </c:pt>
                <c:pt idx="4">
                  <c:v>People with disabilities</c:v>
                </c:pt>
                <c:pt idx="6">
                  <c:v>All respondents</c:v>
                </c:pt>
              </c:strCache>
            </c:strRef>
          </c:cat>
          <c:val>
            <c:numRef>
              <c:f>Sheet1!$C$2:$C$9</c:f>
              <c:numCache>
                <c:formatCode>General</c:formatCode>
                <c:ptCount val="8"/>
                <c:pt idx="0">
                  <c:v>2</c:v>
                </c:pt>
                <c:pt idx="2">
                  <c:v>9</c:v>
                </c:pt>
                <c:pt idx="4">
                  <c:v>11</c:v>
                </c:pt>
                <c:pt idx="6">
                  <c:v>8</c:v>
                </c:pt>
              </c:numCache>
            </c:numRef>
          </c:val>
          <c:extLst>
            <c:ext xmlns:c16="http://schemas.microsoft.com/office/drawing/2014/chart" uri="{C3380CC4-5D6E-409C-BE32-E72D297353CC}">
              <c16:uniqueId val="{00000001-10A0-644B-B177-38661D71881B}"/>
            </c:ext>
          </c:extLst>
        </c:ser>
        <c:ser>
          <c:idx val="2"/>
          <c:order val="2"/>
          <c:tx>
            <c:strRef>
              <c:f>Sheet1!$D$1</c:f>
              <c:strCache>
                <c:ptCount val="1"/>
                <c:pt idx="0">
                  <c:v>Very important</c:v>
                </c:pt>
              </c:strCache>
            </c:strRef>
          </c:tx>
          <c:spPr>
            <a:solidFill>
              <a:srgbClr val="65316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7"/>
                <c:pt idx="0">
                  <c:v>Works with people with disabilities</c:v>
                </c:pt>
                <c:pt idx="2">
                  <c:v>Close to someone with a disability</c:v>
                </c:pt>
                <c:pt idx="4">
                  <c:v>People with disabilities</c:v>
                </c:pt>
                <c:pt idx="6">
                  <c:v>All respondents</c:v>
                </c:pt>
              </c:strCache>
            </c:strRef>
          </c:cat>
          <c:val>
            <c:numRef>
              <c:f>Sheet1!$D$2:$D$9</c:f>
              <c:numCache>
                <c:formatCode>General</c:formatCode>
                <c:ptCount val="8"/>
                <c:pt idx="0">
                  <c:v>98</c:v>
                </c:pt>
                <c:pt idx="2">
                  <c:v>90</c:v>
                </c:pt>
                <c:pt idx="4">
                  <c:v>88</c:v>
                </c:pt>
                <c:pt idx="6">
                  <c:v>91</c:v>
                </c:pt>
              </c:numCache>
            </c:numRef>
          </c:val>
          <c:extLst>
            <c:ext xmlns:c16="http://schemas.microsoft.com/office/drawing/2014/chart" uri="{C3380CC4-5D6E-409C-BE32-E72D297353CC}">
              <c16:uniqueId val="{00000002-10A0-644B-B177-38661D71881B}"/>
            </c:ext>
          </c:extLst>
        </c:ser>
        <c:dLbls>
          <c:dLblPos val="ctr"/>
          <c:showLegendKey val="0"/>
          <c:showVal val="1"/>
          <c:showCatName val="0"/>
          <c:showSerName val="0"/>
          <c:showPercent val="0"/>
          <c:showBubbleSize val="0"/>
        </c:dLbls>
        <c:gapWidth val="24"/>
        <c:overlap val="100"/>
        <c:axId val="1813314399"/>
        <c:axId val="1813316479"/>
      </c:barChart>
      <c:catAx>
        <c:axId val="1813314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Roboto" panose="02000000000000000000" pitchFamily="2" charset="0"/>
                <a:ea typeface="Roboto" panose="02000000000000000000" pitchFamily="2" charset="0"/>
                <a:cs typeface="+mn-cs"/>
              </a:defRPr>
            </a:pPr>
            <a:endParaRPr lang="en-US"/>
          </a:p>
        </c:txPr>
        <c:crossAx val="1813316479"/>
        <c:crosses val="autoZero"/>
        <c:auto val="1"/>
        <c:lblAlgn val="ctr"/>
        <c:lblOffset val="100"/>
        <c:noMultiLvlLbl val="0"/>
      </c:catAx>
      <c:valAx>
        <c:axId val="1813316479"/>
        <c:scaling>
          <c:orientation val="minMax"/>
          <c:max val="1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2">
                    <a:lumMod val="50000"/>
                  </a:schemeClr>
                </a:solidFill>
                <a:latin typeface="Roboto" panose="02000000000000000000" pitchFamily="2" charset="0"/>
                <a:ea typeface="Roboto" panose="02000000000000000000" pitchFamily="2" charset="0"/>
                <a:cs typeface="+mn-cs"/>
              </a:defRPr>
            </a:pPr>
            <a:endParaRPr lang="en-US"/>
          </a:p>
        </c:txPr>
        <c:crossAx val="1813314399"/>
        <c:crosses val="autoZero"/>
        <c:crossBetween val="between"/>
        <c:majorUnit val="25"/>
      </c:valAx>
      <c:spPr>
        <a:noFill/>
        <a:ln>
          <a:noFill/>
        </a:ln>
        <a:effectLst/>
      </c:spPr>
    </c:plotArea>
    <c:legend>
      <c:legendPos val="t"/>
      <c:legendEntry>
        <c:idx val="0"/>
        <c:txPr>
          <a:bodyPr rot="0" spcFirstLastPara="1" vertOverflow="ellipsis" vert="horz" wrap="square" anchor="ctr" anchorCtr="1"/>
          <a:lstStyle/>
          <a:p>
            <a:pPr>
              <a:defRPr sz="1800" b="0" i="0" u="none" strike="noStrike" kern="1200" baseline="0">
                <a:solidFill>
                  <a:srgbClr val="4A4A4A"/>
                </a:solidFill>
                <a:latin typeface="Roboto" panose="02000000000000000000" pitchFamily="2" charset="0"/>
                <a:ea typeface="Roboto" panose="02000000000000000000" pitchFamily="2" charset="0"/>
                <a:cs typeface="+mn-cs"/>
              </a:defRPr>
            </a:pPr>
            <a:endParaRPr lang="en-US"/>
          </a:p>
        </c:txPr>
      </c:legendEntry>
      <c:layout>
        <c:manualLayout>
          <c:xMode val="edge"/>
          <c:yMode val="edge"/>
          <c:x val="2.4936213852184605E-3"/>
          <c:y val="0.11320301548394961"/>
          <c:w val="0.96165418988769769"/>
          <c:h val="5.9369696497497043E-2"/>
        </c:manualLayout>
      </c:layout>
      <c:overlay val="0"/>
      <c:spPr>
        <a:solidFill>
          <a:schemeClr val="bg1"/>
        </a:solidFill>
        <a:ln>
          <a:noFill/>
        </a:ln>
        <a:effectLst/>
      </c:spPr>
      <c:txPr>
        <a:bodyPr rot="0" spcFirstLastPara="1" vertOverflow="ellipsis" vert="horz" wrap="square" anchor="ctr" anchorCtr="1"/>
        <a:lstStyle/>
        <a:p>
          <a:pPr>
            <a:defRPr sz="1800" b="0" i="0" u="none" strike="noStrike" kern="1200" baseline="0">
              <a:solidFill>
                <a:srgbClr val="4A4A4A"/>
              </a:solidFill>
              <a:latin typeface="Roboto" panose="02000000000000000000" pitchFamily="2" charset="0"/>
              <a:ea typeface="Roboto" panose="02000000000000000000" pitchFamily="2" charset="0"/>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578048729485178"/>
          <c:y val="0.17647354508491572"/>
          <c:w val="0.77124957937950045"/>
          <c:h val="0.57411083242532024"/>
        </c:manualLayout>
      </c:layout>
      <c:barChart>
        <c:barDir val="bar"/>
        <c:grouping val="stacked"/>
        <c:varyColors val="0"/>
        <c:ser>
          <c:idx val="0"/>
          <c:order val="0"/>
          <c:tx>
            <c:strRef>
              <c:f>Sheet1!$B$1</c:f>
              <c:strCache>
                <c:ptCount val="1"/>
                <c:pt idx="0">
                  <c:v>Very Well</c:v>
                </c:pt>
              </c:strCache>
            </c:strRef>
          </c:tx>
          <c:spPr>
            <a:solidFill>
              <a:srgbClr val="165C7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lumMod val="9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7"/>
                <c:pt idx="0">
                  <c:v>Works with people with disabilities</c:v>
                </c:pt>
                <c:pt idx="2">
                  <c:v>Close to someone with a disability</c:v>
                </c:pt>
                <c:pt idx="4">
                  <c:v>People with disabilities</c:v>
                </c:pt>
                <c:pt idx="6">
                  <c:v>All respondents</c:v>
                </c:pt>
              </c:strCache>
            </c:strRef>
          </c:cat>
          <c:val>
            <c:numRef>
              <c:f>Sheet1!$B$2:$B$9</c:f>
              <c:numCache>
                <c:formatCode>General</c:formatCode>
                <c:ptCount val="8"/>
                <c:pt idx="0">
                  <c:v>5</c:v>
                </c:pt>
                <c:pt idx="2">
                  <c:v>3</c:v>
                </c:pt>
                <c:pt idx="4">
                  <c:v>7</c:v>
                </c:pt>
                <c:pt idx="6">
                  <c:v>4</c:v>
                </c:pt>
              </c:numCache>
            </c:numRef>
          </c:val>
          <c:extLst>
            <c:ext xmlns:c16="http://schemas.microsoft.com/office/drawing/2014/chart" uri="{C3380CC4-5D6E-409C-BE32-E72D297353CC}">
              <c16:uniqueId val="{00000000-10A0-644B-B177-38661D71881B}"/>
            </c:ext>
          </c:extLst>
        </c:ser>
        <c:ser>
          <c:idx val="1"/>
          <c:order val="1"/>
          <c:tx>
            <c:strRef>
              <c:f>Sheet1!$C$1</c:f>
              <c:strCache>
                <c:ptCount val="1"/>
                <c:pt idx="0">
                  <c:v>Well</c:v>
                </c:pt>
              </c:strCache>
            </c:strRef>
          </c:tx>
          <c:spPr>
            <a:solidFill>
              <a:srgbClr val="C2501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7"/>
                <c:pt idx="0">
                  <c:v>Works with people with disabilities</c:v>
                </c:pt>
                <c:pt idx="2">
                  <c:v>Close to someone with a disability</c:v>
                </c:pt>
                <c:pt idx="4">
                  <c:v>People with disabilities</c:v>
                </c:pt>
                <c:pt idx="6">
                  <c:v>All respondents</c:v>
                </c:pt>
              </c:strCache>
            </c:strRef>
          </c:cat>
          <c:val>
            <c:numRef>
              <c:f>Sheet1!$C$2:$C$9</c:f>
              <c:numCache>
                <c:formatCode>General</c:formatCode>
                <c:ptCount val="8"/>
                <c:pt idx="0">
                  <c:v>32</c:v>
                </c:pt>
                <c:pt idx="2">
                  <c:v>20</c:v>
                </c:pt>
                <c:pt idx="4">
                  <c:v>27</c:v>
                </c:pt>
                <c:pt idx="6">
                  <c:v>25</c:v>
                </c:pt>
              </c:numCache>
            </c:numRef>
          </c:val>
          <c:extLst>
            <c:ext xmlns:c16="http://schemas.microsoft.com/office/drawing/2014/chart" uri="{C3380CC4-5D6E-409C-BE32-E72D297353CC}">
              <c16:uniqueId val="{00000001-10A0-644B-B177-38661D71881B}"/>
            </c:ext>
          </c:extLst>
        </c:ser>
        <c:ser>
          <c:idx val="2"/>
          <c:order val="2"/>
          <c:tx>
            <c:strRef>
              <c:f>Sheet1!$D$1</c:f>
              <c:strCache>
                <c:ptCount val="1"/>
                <c:pt idx="0">
                  <c:v>Not well</c:v>
                </c:pt>
              </c:strCache>
            </c:strRef>
          </c:tx>
          <c:spPr>
            <a:solidFill>
              <a:srgbClr val="65316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7"/>
                <c:pt idx="0">
                  <c:v>Works with people with disabilities</c:v>
                </c:pt>
                <c:pt idx="2">
                  <c:v>Close to someone with a disability</c:v>
                </c:pt>
                <c:pt idx="4">
                  <c:v>People with disabilities</c:v>
                </c:pt>
                <c:pt idx="6">
                  <c:v>All respondents</c:v>
                </c:pt>
              </c:strCache>
            </c:strRef>
          </c:cat>
          <c:val>
            <c:numRef>
              <c:f>Sheet1!$D$2:$D$9</c:f>
              <c:numCache>
                <c:formatCode>General</c:formatCode>
                <c:ptCount val="8"/>
                <c:pt idx="0">
                  <c:v>62</c:v>
                </c:pt>
                <c:pt idx="2">
                  <c:v>75</c:v>
                </c:pt>
                <c:pt idx="4">
                  <c:v>60</c:v>
                </c:pt>
                <c:pt idx="6">
                  <c:v>68</c:v>
                </c:pt>
              </c:numCache>
            </c:numRef>
          </c:val>
          <c:extLst>
            <c:ext xmlns:c16="http://schemas.microsoft.com/office/drawing/2014/chart" uri="{C3380CC4-5D6E-409C-BE32-E72D297353CC}">
              <c16:uniqueId val="{00000002-10A0-644B-B177-38661D71881B}"/>
            </c:ext>
          </c:extLst>
        </c:ser>
        <c:dLbls>
          <c:dLblPos val="ctr"/>
          <c:showLegendKey val="0"/>
          <c:showVal val="1"/>
          <c:showCatName val="0"/>
          <c:showSerName val="0"/>
          <c:showPercent val="0"/>
          <c:showBubbleSize val="0"/>
        </c:dLbls>
        <c:gapWidth val="24"/>
        <c:overlap val="100"/>
        <c:axId val="1813314399"/>
        <c:axId val="1813316479"/>
      </c:barChart>
      <c:catAx>
        <c:axId val="1813314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Roboto" panose="02000000000000000000" pitchFamily="2" charset="0"/>
                <a:ea typeface="Roboto" panose="02000000000000000000" pitchFamily="2" charset="0"/>
                <a:cs typeface="+mn-cs"/>
              </a:defRPr>
            </a:pPr>
            <a:endParaRPr lang="en-US"/>
          </a:p>
        </c:txPr>
        <c:crossAx val="1813316479"/>
        <c:crosses val="autoZero"/>
        <c:auto val="1"/>
        <c:lblAlgn val="ctr"/>
        <c:lblOffset val="100"/>
        <c:noMultiLvlLbl val="0"/>
      </c:catAx>
      <c:valAx>
        <c:axId val="1813316479"/>
        <c:scaling>
          <c:orientation val="minMax"/>
          <c:max val="1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2">
                    <a:lumMod val="50000"/>
                  </a:schemeClr>
                </a:solidFill>
                <a:latin typeface="Roboto" panose="02000000000000000000" pitchFamily="2" charset="0"/>
                <a:ea typeface="Roboto" panose="02000000000000000000" pitchFamily="2" charset="0"/>
                <a:cs typeface="+mn-cs"/>
              </a:defRPr>
            </a:pPr>
            <a:endParaRPr lang="en-US"/>
          </a:p>
        </c:txPr>
        <c:crossAx val="1813314399"/>
        <c:crosses val="autoZero"/>
        <c:crossBetween val="between"/>
        <c:majorUnit val="25"/>
      </c:valAx>
      <c:spPr>
        <a:noFill/>
        <a:ln>
          <a:noFill/>
        </a:ln>
        <a:effectLst/>
      </c:spPr>
    </c:plotArea>
    <c:legend>
      <c:legendPos val="t"/>
      <c:legendEntry>
        <c:idx val="0"/>
        <c:txPr>
          <a:bodyPr rot="0" spcFirstLastPara="1" vertOverflow="ellipsis" vert="horz" wrap="square" anchor="ctr" anchorCtr="1"/>
          <a:lstStyle/>
          <a:p>
            <a:pPr>
              <a:defRPr sz="2000" b="0" i="0" u="none" strike="noStrike" kern="1200" baseline="0">
                <a:solidFill>
                  <a:srgbClr val="4A4A4A"/>
                </a:solidFill>
                <a:latin typeface="Roboto" panose="02000000000000000000" pitchFamily="2" charset="0"/>
                <a:ea typeface="Roboto" panose="02000000000000000000" pitchFamily="2" charset="0"/>
                <a:cs typeface="+mn-cs"/>
              </a:defRPr>
            </a:pPr>
            <a:endParaRPr lang="en-US"/>
          </a:p>
        </c:txPr>
      </c:legendEntry>
      <c:layout>
        <c:manualLayout>
          <c:xMode val="edge"/>
          <c:yMode val="edge"/>
          <c:x val="0.20821738566574144"/>
          <c:y val="0.10551396860715455"/>
          <c:w val="0.64043030087701847"/>
          <c:h val="6.060615779037163E-2"/>
        </c:manualLayout>
      </c:layout>
      <c:overlay val="0"/>
      <c:spPr>
        <a:solidFill>
          <a:schemeClr val="bg1"/>
        </a:solidFill>
        <a:ln>
          <a:noFill/>
        </a:ln>
        <a:effectLst/>
      </c:spPr>
      <c:txPr>
        <a:bodyPr rot="0" spcFirstLastPara="1" vertOverflow="ellipsis" vert="horz" wrap="square" anchor="ctr" anchorCtr="1"/>
        <a:lstStyle/>
        <a:p>
          <a:pPr>
            <a:defRPr sz="2000" b="0" i="0" u="none" strike="noStrike" kern="1200" baseline="0">
              <a:solidFill>
                <a:srgbClr val="4A4A4A"/>
              </a:solidFill>
              <a:latin typeface="Roboto" panose="02000000000000000000" pitchFamily="2" charset="0"/>
              <a:ea typeface="Roboto" panose="02000000000000000000" pitchFamily="2" charset="0"/>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453367660224254"/>
          <c:y val="0.17447859560583318"/>
          <c:w val="0.77124957937950045"/>
          <c:h val="0.57411083242532024"/>
        </c:manualLayout>
      </c:layout>
      <c:barChart>
        <c:barDir val="bar"/>
        <c:grouping val="stacked"/>
        <c:varyColors val="0"/>
        <c:ser>
          <c:idx val="0"/>
          <c:order val="0"/>
          <c:tx>
            <c:strRef>
              <c:f>Sheet1!$B$1</c:f>
              <c:strCache>
                <c:ptCount val="1"/>
                <c:pt idx="0">
                  <c:v>Not at all concerned</c:v>
                </c:pt>
              </c:strCache>
            </c:strRef>
          </c:tx>
          <c:spPr>
            <a:solidFill>
              <a:srgbClr val="165C7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7"/>
                <c:pt idx="0">
                  <c:v>Works with people with disabilities</c:v>
                </c:pt>
                <c:pt idx="2">
                  <c:v>Close to someone with a disability</c:v>
                </c:pt>
                <c:pt idx="4">
                  <c:v>People with disabilities</c:v>
                </c:pt>
                <c:pt idx="6">
                  <c:v>All respondents</c:v>
                </c:pt>
              </c:strCache>
            </c:strRef>
          </c:cat>
          <c:val>
            <c:numRef>
              <c:f>Sheet1!$B$2:$B$9</c:f>
              <c:numCache>
                <c:formatCode>General</c:formatCode>
                <c:ptCount val="8"/>
                <c:pt idx="0">
                  <c:v>5</c:v>
                </c:pt>
                <c:pt idx="2">
                  <c:v>3</c:v>
                </c:pt>
                <c:pt idx="4">
                  <c:v>4</c:v>
                </c:pt>
                <c:pt idx="6">
                  <c:v>4</c:v>
                </c:pt>
              </c:numCache>
            </c:numRef>
          </c:val>
          <c:extLst>
            <c:ext xmlns:c16="http://schemas.microsoft.com/office/drawing/2014/chart" uri="{C3380CC4-5D6E-409C-BE32-E72D297353CC}">
              <c16:uniqueId val="{00000000-10A0-644B-B177-38661D71881B}"/>
            </c:ext>
          </c:extLst>
        </c:ser>
        <c:ser>
          <c:idx val="1"/>
          <c:order val="1"/>
          <c:tx>
            <c:strRef>
              <c:f>Sheet1!$C$1</c:f>
              <c:strCache>
                <c:ptCount val="1"/>
                <c:pt idx="0">
                  <c:v>Somewhat concerned</c:v>
                </c:pt>
              </c:strCache>
            </c:strRef>
          </c:tx>
          <c:spPr>
            <a:solidFill>
              <a:srgbClr val="C2501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7"/>
                <c:pt idx="0">
                  <c:v>Works with people with disabilities</c:v>
                </c:pt>
                <c:pt idx="2">
                  <c:v>Close to someone with a disability</c:v>
                </c:pt>
                <c:pt idx="4">
                  <c:v>People with disabilities</c:v>
                </c:pt>
                <c:pt idx="6">
                  <c:v>All respondents</c:v>
                </c:pt>
              </c:strCache>
            </c:strRef>
          </c:cat>
          <c:val>
            <c:numRef>
              <c:f>Sheet1!$C$2:$C$9</c:f>
              <c:numCache>
                <c:formatCode>General</c:formatCode>
                <c:ptCount val="8"/>
                <c:pt idx="0">
                  <c:v>18</c:v>
                </c:pt>
                <c:pt idx="2">
                  <c:v>14</c:v>
                </c:pt>
                <c:pt idx="4">
                  <c:v>16</c:v>
                </c:pt>
                <c:pt idx="6">
                  <c:v>16</c:v>
                </c:pt>
              </c:numCache>
            </c:numRef>
          </c:val>
          <c:extLst>
            <c:ext xmlns:c16="http://schemas.microsoft.com/office/drawing/2014/chart" uri="{C3380CC4-5D6E-409C-BE32-E72D297353CC}">
              <c16:uniqueId val="{00000001-10A0-644B-B177-38661D71881B}"/>
            </c:ext>
          </c:extLst>
        </c:ser>
        <c:ser>
          <c:idx val="2"/>
          <c:order val="2"/>
          <c:tx>
            <c:strRef>
              <c:f>Sheet1!$D$1</c:f>
              <c:strCache>
                <c:ptCount val="1"/>
                <c:pt idx="0">
                  <c:v>Very concerned</c:v>
                </c:pt>
              </c:strCache>
            </c:strRef>
          </c:tx>
          <c:spPr>
            <a:solidFill>
              <a:srgbClr val="65316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7"/>
                <c:pt idx="0">
                  <c:v>Works with people with disabilities</c:v>
                </c:pt>
                <c:pt idx="2">
                  <c:v>Close to someone with a disability</c:v>
                </c:pt>
                <c:pt idx="4">
                  <c:v>People with disabilities</c:v>
                </c:pt>
                <c:pt idx="6">
                  <c:v>All respondents</c:v>
                </c:pt>
              </c:strCache>
            </c:strRef>
          </c:cat>
          <c:val>
            <c:numRef>
              <c:f>Sheet1!$D$2:$D$9</c:f>
              <c:numCache>
                <c:formatCode>General</c:formatCode>
                <c:ptCount val="8"/>
                <c:pt idx="0">
                  <c:v>77</c:v>
                </c:pt>
                <c:pt idx="2">
                  <c:v>82</c:v>
                </c:pt>
                <c:pt idx="4">
                  <c:v>79</c:v>
                </c:pt>
                <c:pt idx="6">
                  <c:v>80</c:v>
                </c:pt>
              </c:numCache>
            </c:numRef>
          </c:val>
          <c:extLst>
            <c:ext xmlns:c16="http://schemas.microsoft.com/office/drawing/2014/chart" uri="{C3380CC4-5D6E-409C-BE32-E72D297353CC}">
              <c16:uniqueId val="{00000002-10A0-644B-B177-38661D71881B}"/>
            </c:ext>
          </c:extLst>
        </c:ser>
        <c:dLbls>
          <c:dLblPos val="ctr"/>
          <c:showLegendKey val="0"/>
          <c:showVal val="1"/>
          <c:showCatName val="0"/>
          <c:showSerName val="0"/>
          <c:showPercent val="0"/>
          <c:showBubbleSize val="0"/>
        </c:dLbls>
        <c:gapWidth val="24"/>
        <c:overlap val="100"/>
        <c:axId val="1813314399"/>
        <c:axId val="1813316479"/>
      </c:barChart>
      <c:catAx>
        <c:axId val="1813314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Roboto" panose="02000000000000000000" pitchFamily="2" charset="0"/>
                <a:ea typeface="Roboto" panose="02000000000000000000" pitchFamily="2" charset="0"/>
                <a:cs typeface="+mn-cs"/>
              </a:defRPr>
            </a:pPr>
            <a:endParaRPr lang="en-US"/>
          </a:p>
        </c:txPr>
        <c:crossAx val="1813316479"/>
        <c:crosses val="autoZero"/>
        <c:auto val="1"/>
        <c:lblAlgn val="ctr"/>
        <c:lblOffset val="100"/>
        <c:noMultiLvlLbl val="0"/>
      </c:catAx>
      <c:valAx>
        <c:axId val="1813316479"/>
        <c:scaling>
          <c:orientation val="minMax"/>
          <c:max val="1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2">
                    <a:lumMod val="50000"/>
                  </a:schemeClr>
                </a:solidFill>
                <a:latin typeface="Roboto" panose="02000000000000000000" pitchFamily="2" charset="0"/>
                <a:ea typeface="Roboto" panose="02000000000000000000" pitchFamily="2" charset="0"/>
                <a:cs typeface="+mn-cs"/>
              </a:defRPr>
            </a:pPr>
            <a:endParaRPr lang="en-US"/>
          </a:p>
        </c:txPr>
        <c:crossAx val="1813314399"/>
        <c:crosses val="autoZero"/>
        <c:crossBetween val="between"/>
        <c:majorUnit val="25"/>
      </c:valAx>
      <c:spPr>
        <a:noFill/>
        <a:ln>
          <a:noFill/>
        </a:ln>
        <a:effectLst/>
      </c:spPr>
    </c:plotArea>
    <c:legend>
      <c:legendPos val="t"/>
      <c:legendEntry>
        <c:idx val="0"/>
        <c:txPr>
          <a:bodyPr rot="0" spcFirstLastPara="1" vertOverflow="ellipsis" vert="horz" wrap="square" anchor="ctr" anchorCtr="1"/>
          <a:lstStyle/>
          <a:p>
            <a:pPr>
              <a:defRPr sz="1800" b="0" i="0" u="none" strike="noStrike" kern="1200" baseline="0">
                <a:solidFill>
                  <a:srgbClr val="4A4A4A"/>
                </a:solidFill>
                <a:latin typeface="Roboto" panose="02000000000000000000" pitchFamily="2" charset="0"/>
                <a:ea typeface="Roboto" panose="02000000000000000000" pitchFamily="2" charset="0"/>
                <a:cs typeface="+mn-cs"/>
              </a:defRPr>
            </a:pPr>
            <a:endParaRPr lang="en-US"/>
          </a:p>
        </c:txPr>
      </c:legendEntry>
      <c:layout>
        <c:manualLayout>
          <c:xMode val="edge"/>
          <c:yMode val="edge"/>
          <c:x val="1.4961728311310762E-2"/>
          <c:y val="0.13315251027477523"/>
          <c:w val="0.96165418988769769"/>
          <c:h val="5.9369696497497043E-2"/>
        </c:manualLayout>
      </c:layout>
      <c:overlay val="0"/>
      <c:spPr>
        <a:solidFill>
          <a:schemeClr val="bg1"/>
        </a:solidFill>
        <a:ln>
          <a:noFill/>
        </a:ln>
        <a:effectLst/>
      </c:spPr>
      <c:txPr>
        <a:bodyPr rot="0" spcFirstLastPara="1" vertOverflow="ellipsis" vert="horz" wrap="square" anchor="ctr" anchorCtr="1"/>
        <a:lstStyle/>
        <a:p>
          <a:pPr>
            <a:defRPr sz="1800" b="0" i="0" u="none" strike="noStrike" kern="1200" baseline="0">
              <a:solidFill>
                <a:srgbClr val="4A4A4A"/>
              </a:solidFill>
              <a:latin typeface="Roboto" panose="02000000000000000000" pitchFamily="2" charset="0"/>
              <a:ea typeface="Roboto" panose="02000000000000000000" pitchFamily="2" charset="0"/>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453367660224254"/>
          <c:y val="0.14455435341959474"/>
          <c:w val="0.77124957937950045"/>
          <c:h val="0.57411083242532024"/>
        </c:manualLayout>
      </c:layout>
      <c:barChart>
        <c:barDir val="bar"/>
        <c:grouping val="stacked"/>
        <c:varyColors val="0"/>
        <c:ser>
          <c:idx val="0"/>
          <c:order val="0"/>
          <c:tx>
            <c:strRef>
              <c:f>Sheet1!$B$1</c:f>
              <c:strCache>
                <c:ptCount val="1"/>
                <c:pt idx="0">
                  <c:v>Very interested</c:v>
                </c:pt>
              </c:strCache>
            </c:strRef>
          </c:tx>
          <c:spPr>
            <a:solidFill>
              <a:srgbClr val="165C7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7"/>
                <c:pt idx="0">
                  <c:v>Works with people with disabilities</c:v>
                </c:pt>
                <c:pt idx="2">
                  <c:v>Close to someone with a disability</c:v>
                </c:pt>
                <c:pt idx="4">
                  <c:v>People with disabilities</c:v>
                </c:pt>
                <c:pt idx="6">
                  <c:v>All respondents</c:v>
                </c:pt>
              </c:strCache>
            </c:strRef>
          </c:cat>
          <c:val>
            <c:numRef>
              <c:f>Sheet1!$B$2:$B$9</c:f>
              <c:numCache>
                <c:formatCode>General</c:formatCode>
                <c:ptCount val="8"/>
                <c:pt idx="0">
                  <c:v>58</c:v>
                </c:pt>
                <c:pt idx="2">
                  <c:v>46</c:v>
                </c:pt>
                <c:pt idx="4">
                  <c:v>57</c:v>
                </c:pt>
                <c:pt idx="6">
                  <c:v>52</c:v>
                </c:pt>
              </c:numCache>
            </c:numRef>
          </c:val>
          <c:extLst>
            <c:ext xmlns:c16="http://schemas.microsoft.com/office/drawing/2014/chart" uri="{C3380CC4-5D6E-409C-BE32-E72D297353CC}">
              <c16:uniqueId val="{00000000-10A0-644B-B177-38661D71881B}"/>
            </c:ext>
          </c:extLst>
        </c:ser>
        <c:ser>
          <c:idx val="1"/>
          <c:order val="1"/>
          <c:tx>
            <c:strRef>
              <c:f>Sheet1!$C$1</c:f>
              <c:strCache>
                <c:ptCount val="1"/>
                <c:pt idx="0">
                  <c:v>Somewhat interested</c:v>
                </c:pt>
              </c:strCache>
            </c:strRef>
          </c:tx>
          <c:spPr>
            <a:solidFill>
              <a:srgbClr val="C2501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7"/>
                <c:pt idx="0">
                  <c:v>Works with people with disabilities</c:v>
                </c:pt>
                <c:pt idx="2">
                  <c:v>Close to someone with a disability</c:v>
                </c:pt>
                <c:pt idx="4">
                  <c:v>People with disabilities</c:v>
                </c:pt>
                <c:pt idx="6">
                  <c:v>All respondents</c:v>
                </c:pt>
              </c:strCache>
            </c:strRef>
          </c:cat>
          <c:val>
            <c:numRef>
              <c:f>Sheet1!$C$2:$C$9</c:f>
              <c:numCache>
                <c:formatCode>General</c:formatCode>
                <c:ptCount val="8"/>
                <c:pt idx="0">
                  <c:v>31</c:v>
                </c:pt>
                <c:pt idx="2">
                  <c:v>37</c:v>
                </c:pt>
                <c:pt idx="4">
                  <c:v>30</c:v>
                </c:pt>
                <c:pt idx="6">
                  <c:v>33</c:v>
                </c:pt>
              </c:numCache>
            </c:numRef>
          </c:val>
          <c:extLst>
            <c:ext xmlns:c16="http://schemas.microsoft.com/office/drawing/2014/chart" uri="{C3380CC4-5D6E-409C-BE32-E72D297353CC}">
              <c16:uniqueId val="{00000001-10A0-644B-B177-38661D71881B}"/>
            </c:ext>
          </c:extLst>
        </c:ser>
        <c:ser>
          <c:idx val="2"/>
          <c:order val="2"/>
          <c:tx>
            <c:strRef>
              <c:f>Sheet1!$D$1</c:f>
              <c:strCache>
                <c:ptCount val="1"/>
                <c:pt idx="0">
                  <c:v>Not interested</c:v>
                </c:pt>
              </c:strCache>
            </c:strRef>
          </c:tx>
          <c:spPr>
            <a:solidFill>
              <a:srgbClr val="65316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7"/>
                <c:pt idx="0">
                  <c:v>Works with people with disabilities</c:v>
                </c:pt>
                <c:pt idx="2">
                  <c:v>Close to someone with a disability</c:v>
                </c:pt>
                <c:pt idx="4">
                  <c:v>People with disabilities</c:v>
                </c:pt>
                <c:pt idx="6">
                  <c:v>All respondents</c:v>
                </c:pt>
              </c:strCache>
            </c:strRef>
          </c:cat>
          <c:val>
            <c:numRef>
              <c:f>Sheet1!$D$2:$D$9</c:f>
              <c:numCache>
                <c:formatCode>General</c:formatCode>
                <c:ptCount val="8"/>
                <c:pt idx="0">
                  <c:v>11</c:v>
                </c:pt>
                <c:pt idx="2">
                  <c:v>15</c:v>
                </c:pt>
                <c:pt idx="4">
                  <c:v>10</c:v>
                </c:pt>
                <c:pt idx="6">
                  <c:v>13</c:v>
                </c:pt>
              </c:numCache>
            </c:numRef>
          </c:val>
          <c:extLst>
            <c:ext xmlns:c16="http://schemas.microsoft.com/office/drawing/2014/chart" uri="{C3380CC4-5D6E-409C-BE32-E72D297353CC}">
              <c16:uniqueId val="{00000002-10A0-644B-B177-38661D71881B}"/>
            </c:ext>
          </c:extLst>
        </c:ser>
        <c:dLbls>
          <c:dLblPos val="ctr"/>
          <c:showLegendKey val="0"/>
          <c:showVal val="1"/>
          <c:showCatName val="0"/>
          <c:showSerName val="0"/>
          <c:showPercent val="0"/>
          <c:showBubbleSize val="0"/>
        </c:dLbls>
        <c:gapWidth val="24"/>
        <c:overlap val="100"/>
        <c:axId val="1813314399"/>
        <c:axId val="1813316479"/>
      </c:barChart>
      <c:catAx>
        <c:axId val="1813314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Roboto" panose="02000000000000000000" pitchFamily="2" charset="0"/>
                <a:ea typeface="Roboto" panose="02000000000000000000" pitchFamily="2" charset="0"/>
                <a:cs typeface="+mn-cs"/>
              </a:defRPr>
            </a:pPr>
            <a:endParaRPr lang="en-US"/>
          </a:p>
        </c:txPr>
        <c:crossAx val="1813316479"/>
        <c:crosses val="autoZero"/>
        <c:auto val="1"/>
        <c:lblAlgn val="ctr"/>
        <c:lblOffset val="100"/>
        <c:noMultiLvlLbl val="0"/>
      </c:catAx>
      <c:valAx>
        <c:axId val="1813316479"/>
        <c:scaling>
          <c:orientation val="minMax"/>
          <c:max val="1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2">
                    <a:lumMod val="50000"/>
                  </a:schemeClr>
                </a:solidFill>
                <a:latin typeface="Roboto" panose="02000000000000000000" pitchFamily="2" charset="0"/>
                <a:ea typeface="Roboto" panose="02000000000000000000" pitchFamily="2" charset="0"/>
                <a:cs typeface="+mn-cs"/>
              </a:defRPr>
            </a:pPr>
            <a:endParaRPr lang="en-US"/>
          </a:p>
        </c:txPr>
        <c:crossAx val="1813314399"/>
        <c:crosses val="autoZero"/>
        <c:crossBetween val="between"/>
        <c:majorUnit val="25"/>
      </c:valAx>
      <c:spPr>
        <a:noFill/>
        <a:ln>
          <a:noFill/>
        </a:ln>
        <a:effectLst/>
      </c:spPr>
    </c:plotArea>
    <c:legend>
      <c:legendPos val="t"/>
      <c:legendEntry>
        <c:idx val="0"/>
        <c:txPr>
          <a:bodyPr rot="0" spcFirstLastPara="1" vertOverflow="ellipsis" vert="horz" wrap="square" anchor="ctr" anchorCtr="1"/>
          <a:lstStyle/>
          <a:p>
            <a:pPr>
              <a:defRPr sz="1800" b="0" i="0" u="none" strike="noStrike" kern="1200" baseline="0">
                <a:solidFill>
                  <a:srgbClr val="4A4A4A"/>
                </a:solidFill>
                <a:latin typeface="Roboto" panose="02000000000000000000" pitchFamily="2" charset="0"/>
                <a:ea typeface="Roboto" panose="02000000000000000000" pitchFamily="2" charset="0"/>
                <a:cs typeface="+mn-cs"/>
              </a:defRPr>
            </a:pPr>
            <a:endParaRPr lang="en-US"/>
          </a:p>
        </c:txPr>
      </c:legendEntry>
      <c:layout>
        <c:manualLayout>
          <c:xMode val="edge"/>
          <c:yMode val="edge"/>
          <c:x val="2.4936213852184605E-3"/>
          <c:y val="0.11320301548394961"/>
          <c:w val="0.96165418988769769"/>
          <c:h val="5.9369696497497043E-2"/>
        </c:manualLayout>
      </c:layout>
      <c:overlay val="0"/>
      <c:spPr>
        <a:solidFill>
          <a:schemeClr val="bg1"/>
        </a:solidFill>
        <a:ln>
          <a:noFill/>
        </a:ln>
        <a:effectLst/>
      </c:spPr>
      <c:txPr>
        <a:bodyPr rot="0" spcFirstLastPara="1" vertOverflow="ellipsis" vert="horz" wrap="square" anchor="ctr" anchorCtr="1"/>
        <a:lstStyle/>
        <a:p>
          <a:pPr>
            <a:defRPr sz="1800" b="0" i="0" u="none" strike="noStrike" kern="1200" baseline="0">
              <a:solidFill>
                <a:srgbClr val="4A4A4A"/>
              </a:solidFill>
              <a:latin typeface="Roboto" panose="02000000000000000000" pitchFamily="2" charset="0"/>
              <a:ea typeface="Roboto" panose="02000000000000000000" pitchFamily="2" charset="0"/>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453367660224254"/>
          <c:y val="0.14455435341959474"/>
          <c:w val="0.77124957937950045"/>
          <c:h val="0.57411083242532024"/>
        </c:manualLayout>
      </c:layout>
      <c:barChart>
        <c:barDir val="bar"/>
        <c:grouping val="stacked"/>
        <c:varyColors val="0"/>
        <c:ser>
          <c:idx val="0"/>
          <c:order val="0"/>
          <c:tx>
            <c:strRef>
              <c:f>Sheet1!$B$1</c:f>
              <c:strCache>
                <c:ptCount val="1"/>
                <c:pt idx="0">
                  <c:v>Very supportive</c:v>
                </c:pt>
              </c:strCache>
            </c:strRef>
          </c:tx>
          <c:spPr>
            <a:solidFill>
              <a:srgbClr val="165C7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7"/>
                <c:pt idx="0">
                  <c:v>Works with people with disabilities</c:v>
                </c:pt>
                <c:pt idx="2">
                  <c:v>Close to someone with a disability</c:v>
                </c:pt>
                <c:pt idx="4">
                  <c:v>People with disabilities</c:v>
                </c:pt>
                <c:pt idx="6">
                  <c:v>All respondents</c:v>
                </c:pt>
              </c:strCache>
            </c:strRef>
          </c:cat>
          <c:val>
            <c:numRef>
              <c:f>Sheet1!$B$2:$B$9</c:f>
              <c:numCache>
                <c:formatCode>General</c:formatCode>
                <c:ptCount val="8"/>
                <c:pt idx="0">
                  <c:v>86</c:v>
                </c:pt>
                <c:pt idx="2">
                  <c:v>76</c:v>
                </c:pt>
                <c:pt idx="4">
                  <c:v>75</c:v>
                </c:pt>
                <c:pt idx="6">
                  <c:v>78</c:v>
                </c:pt>
              </c:numCache>
            </c:numRef>
          </c:val>
          <c:extLst>
            <c:ext xmlns:c16="http://schemas.microsoft.com/office/drawing/2014/chart" uri="{C3380CC4-5D6E-409C-BE32-E72D297353CC}">
              <c16:uniqueId val="{00000000-10A0-644B-B177-38661D71881B}"/>
            </c:ext>
          </c:extLst>
        </c:ser>
        <c:ser>
          <c:idx val="1"/>
          <c:order val="1"/>
          <c:tx>
            <c:strRef>
              <c:f>Sheet1!$C$1</c:f>
              <c:strCache>
                <c:ptCount val="1"/>
                <c:pt idx="0">
                  <c:v>Somewhat supportive</c:v>
                </c:pt>
              </c:strCache>
            </c:strRef>
          </c:tx>
          <c:spPr>
            <a:solidFill>
              <a:srgbClr val="C2501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7"/>
                <c:pt idx="0">
                  <c:v>Works with people with disabilities</c:v>
                </c:pt>
                <c:pt idx="2">
                  <c:v>Close to someone with a disability</c:v>
                </c:pt>
                <c:pt idx="4">
                  <c:v>People with disabilities</c:v>
                </c:pt>
                <c:pt idx="6">
                  <c:v>All respondents</c:v>
                </c:pt>
              </c:strCache>
            </c:strRef>
          </c:cat>
          <c:val>
            <c:numRef>
              <c:f>Sheet1!$C$2:$C$9</c:f>
              <c:numCache>
                <c:formatCode>General</c:formatCode>
                <c:ptCount val="8"/>
                <c:pt idx="0">
                  <c:v>13</c:v>
                </c:pt>
                <c:pt idx="2">
                  <c:v>22</c:v>
                </c:pt>
                <c:pt idx="4">
                  <c:v>22</c:v>
                </c:pt>
                <c:pt idx="6">
                  <c:v>20</c:v>
                </c:pt>
              </c:numCache>
            </c:numRef>
          </c:val>
          <c:extLst>
            <c:ext xmlns:c16="http://schemas.microsoft.com/office/drawing/2014/chart" uri="{C3380CC4-5D6E-409C-BE32-E72D297353CC}">
              <c16:uniqueId val="{00000001-10A0-644B-B177-38661D71881B}"/>
            </c:ext>
          </c:extLst>
        </c:ser>
        <c:ser>
          <c:idx val="2"/>
          <c:order val="2"/>
          <c:tx>
            <c:strRef>
              <c:f>Sheet1!$D$1</c:f>
              <c:strCache>
                <c:ptCount val="1"/>
                <c:pt idx="0">
                  <c:v>Not supportive</c:v>
                </c:pt>
              </c:strCache>
            </c:strRef>
          </c:tx>
          <c:spPr>
            <a:solidFill>
              <a:srgbClr val="65316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7"/>
                <c:pt idx="0">
                  <c:v>Works with people with disabilities</c:v>
                </c:pt>
                <c:pt idx="2">
                  <c:v>Close to someone with a disability</c:v>
                </c:pt>
                <c:pt idx="4">
                  <c:v>People with disabilities</c:v>
                </c:pt>
                <c:pt idx="6">
                  <c:v>All respondents</c:v>
                </c:pt>
              </c:strCache>
            </c:strRef>
          </c:cat>
          <c:val>
            <c:numRef>
              <c:f>Sheet1!$D$2:$D$9</c:f>
              <c:numCache>
                <c:formatCode>General</c:formatCode>
                <c:ptCount val="8"/>
                <c:pt idx="0">
                  <c:v>1</c:v>
                </c:pt>
                <c:pt idx="2">
                  <c:v>1</c:v>
                </c:pt>
                <c:pt idx="4">
                  <c:v>2</c:v>
                </c:pt>
                <c:pt idx="6">
                  <c:v>1</c:v>
                </c:pt>
              </c:numCache>
            </c:numRef>
          </c:val>
          <c:extLst>
            <c:ext xmlns:c16="http://schemas.microsoft.com/office/drawing/2014/chart" uri="{C3380CC4-5D6E-409C-BE32-E72D297353CC}">
              <c16:uniqueId val="{00000002-10A0-644B-B177-38661D71881B}"/>
            </c:ext>
          </c:extLst>
        </c:ser>
        <c:dLbls>
          <c:dLblPos val="ctr"/>
          <c:showLegendKey val="0"/>
          <c:showVal val="1"/>
          <c:showCatName val="0"/>
          <c:showSerName val="0"/>
          <c:showPercent val="0"/>
          <c:showBubbleSize val="0"/>
        </c:dLbls>
        <c:gapWidth val="24"/>
        <c:overlap val="100"/>
        <c:axId val="1813314399"/>
        <c:axId val="1813316479"/>
      </c:barChart>
      <c:catAx>
        <c:axId val="1813314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Roboto" panose="02000000000000000000" pitchFamily="2" charset="0"/>
                <a:ea typeface="Roboto" panose="02000000000000000000" pitchFamily="2" charset="0"/>
                <a:cs typeface="+mn-cs"/>
              </a:defRPr>
            </a:pPr>
            <a:endParaRPr lang="en-US"/>
          </a:p>
        </c:txPr>
        <c:crossAx val="1813316479"/>
        <c:crosses val="autoZero"/>
        <c:auto val="1"/>
        <c:lblAlgn val="ctr"/>
        <c:lblOffset val="100"/>
        <c:noMultiLvlLbl val="0"/>
      </c:catAx>
      <c:valAx>
        <c:axId val="1813316479"/>
        <c:scaling>
          <c:orientation val="minMax"/>
          <c:max val="1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2">
                    <a:lumMod val="50000"/>
                  </a:schemeClr>
                </a:solidFill>
                <a:latin typeface="Roboto" panose="02000000000000000000" pitchFamily="2" charset="0"/>
                <a:ea typeface="Roboto" panose="02000000000000000000" pitchFamily="2" charset="0"/>
                <a:cs typeface="+mn-cs"/>
              </a:defRPr>
            </a:pPr>
            <a:endParaRPr lang="en-US"/>
          </a:p>
        </c:txPr>
        <c:crossAx val="1813314399"/>
        <c:crosses val="autoZero"/>
        <c:crossBetween val="between"/>
        <c:majorUnit val="25"/>
      </c:valAx>
      <c:spPr>
        <a:noFill/>
        <a:ln>
          <a:noFill/>
        </a:ln>
        <a:effectLst/>
      </c:spPr>
    </c:plotArea>
    <c:legend>
      <c:legendPos val="t"/>
      <c:legendEntry>
        <c:idx val="0"/>
        <c:txPr>
          <a:bodyPr rot="0" spcFirstLastPara="1" vertOverflow="ellipsis" vert="horz" wrap="square" anchor="ctr" anchorCtr="1"/>
          <a:lstStyle/>
          <a:p>
            <a:pPr>
              <a:defRPr sz="1800" b="0" i="0" u="none" strike="noStrike" kern="1200" baseline="0">
                <a:solidFill>
                  <a:srgbClr val="4A4A4A"/>
                </a:solidFill>
                <a:latin typeface="Roboto" panose="02000000000000000000" pitchFamily="2" charset="0"/>
                <a:ea typeface="Roboto" panose="02000000000000000000" pitchFamily="2" charset="0"/>
                <a:cs typeface="+mn-cs"/>
              </a:defRPr>
            </a:pPr>
            <a:endParaRPr lang="en-US"/>
          </a:p>
        </c:txPr>
      </c:legendEntry>
      <c:layout>
        <c:manualLayout>
          <c:xMode val="edge"/>
          <c:yMode val="edge"/>
          <c:x val="2.4936213852184605E-3"/>
          <c:y val="0.11320301548394961"/>
          <c:w val="0.96165418988769769"/>
          <c:h val="5.9369696497497043E-2"/>
        </c:manualLayout>
      </c:layout>
      <c:overlay val="0"/>
      <c:spPr>
        <a:solidFill>
          <a:schemeClr val="bg1"/>
        </a:solidFill>
        <a:ln>
          <a:noFill/>
        </a:ln>
        <a:effectLst/>
      </c:spPr>
      <c:txPr>
        <a:bodyPr rot="0" spcFirstLastPara="1" vertOverflow="ellipsis" vert="horz" wrap="square" anchor="ctr" anchorCtr="1"/>
        <a:lstStyle/>
        <a:p>
          <a:pPr>
            <a:defRPr sz="1800" b="0" i="0" u="none" strike="noStrike" kern="1200" baseline="0">
              <a:solidFill>
                <a:srgbClr val="4A4A4A"/>
              </a:solidFill>
              <a:latin typeface="Roboto" panose="02000000000000000000" pitchFamily="2" charset="0"/>
              <a:ea typeface="Roboto" panose="02000000000000000000" pitchFamily="2" charset="0"/>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240043346994474"/>
          <c:y val="8.1840240818625037E-2"/>
          <c:w val="0.47395452133234034"/>
          <c:h val="0.86027523306424547"/>
        </c:manualLayout>
      </c:layout>
      <c:barChart>
        <c:barDir val="bar"/>
        <c:grouping val="stacked"/>
        <c:varyColors val="0"/>
        <c:ser>
          <c:idx val="0"/>
          <c:order val="0"/>
          <c:tx>
            <c:strRef>
              <c:f>Sheet1!$B$1</c:f>
              <c:strCache>
                <c:ptCount val="1"/>
                <c:pt idx="0">
                  <c:v>All Respondents %</c:v>
                </c:pt>
              </c:strCache>
            </c:strRef>
          </c:tx>
          <c:spPr>
            <a:solidFill>
              <a:srgbClr val="C2501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lumMod val="9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Leaving the armed forces</c:v>
                </c:pt>
                <c:pt idx="1">
                  <c:v>Moving after disasters</c:v>
                </c:pt>
                <c:pt idx="2">
                  <c:v>Moving home after being in prison</c:v>
                </c:pt>
                <c:pt idx="3">
                  <c:v>Leaving foster care</c:v>
                </c:pt>
                <c:pt idx="4">
                  <c:v>Moving out of a nursing home or long-term care facility</c:v>
                </c:pt>
                <c:pt idx="5">
                  <c:v>Getting community support after moving</c:v>
                </c:pt>
                <c:pt idx="6">
                  <c:v>Youth transition from school to adult life</c:v>
                </c:pt>
                <c:pt idx="7">
                  <c:v>Finding accessible housing</c:v>
                </c:pt>
                <c:pt idx="8">
                  <c:v>Staying in the community instead of entering an institution</c:v>
                </c:pt>
              </c:strCache>
            </c:strRef>
          </c:cat>
          <c:val>
            <c:numRef>
              <c:f>Sheet1!$B$2:$B$10</c:f>
              <c:numCache>
                <c:formatCode>General</c:formatCode>
                <c:ptCount val="9"/>
                <c:pt idx="0">
                  <c:v>6</c:v>
                </c:pt>
                <c:pt idx="1">
                  <c:v>8</c:v>
                </c:pt>
                <c:pt idx="2">
                  <c:v>9</c:v>
                </c:pt>
                <c:pt idx="3">
                  <c:v>9</c:v>
                </c:pt>
                <c:pt idx="4">
                  <c:v>11</c:v>
                </c:pt>
                <c:pt idx="5">
                  <c:v>31</c:v>
                </c:pt>
                <c:pt idx="6">
                  <c:v>42</c:v>
                </c:pt>
                <c:pt idx="7">
                  <c:v>46</c:v>
                </c:pt>
                <c:pt idx="8">
                  <c:v>47</c:v>
                </c:pt>
              </c:numCache>
            </c:numRef>
          </c:val>
          <c:extLst>
            <c:ext xmlns:c16="http://schemas.microsoft.com/office/drawing/2014/chart" uri="{C3380CC4-5D6E-409C-BE32-E72D297353CC}">
              <c16:uniqueId val="{00000000-8CF7-44B6-B7EB-43CC29D2F19C}"/>
            </c:ext>
          </c:extLst>
        </c:ser>
        <c:dLbls>
          <c:dLblPos val="ctr"/>
          <c:showLegendKey val="0"/>
          <c:showVal val="1"/>
          <c:showCatName val="0"/>
          <c:showSerName val="0"/>
          <c:showPercent val="0"/>
          <c:showBubbleSize val="0"/>
        </c:dLbls>
        <c:gapWidth val="24"/>
        <c:overlap val="100"/>
        <c:axId val="1813314399"/>
        <c:axId val="1813316479"/>
      </c:barChart>
      <c:catAx>
        <c:axId val="1813314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600" b="0" i="0" u="none" strike="noStrike" kern="1200" baseline="0">
                <a:solidFill>
                  <a:schemeClr val="tx1"/>
                </a:solidFill>
                <a:latin typeface="Roboto" panose="02000000000000000000" pitchFamily="2" charset="0"/>
                <a:ea typeface="Roboto" panose="02000000000000000000" pitchFamily="2" charset="0"/>
                <a:cs typeface="+mn-cs"/>
              </a:defRPr>
            </a:pPr>
            <a:endParaRPr lang="en-US"/>
          </a:p>
        </c:txPr>
        <c:crossAx val="1813316479"/>
        <c:crosses val="autoZero"/>
        <c:auto val="1"/>
        <c:lblAlgn val="ctr"/>
        <c:lblOffset val="100"/>
        <c:noMultiLvlLbl val="0"/>
      </c:catAx>
      <c:valAx>
        <c:axId val="1813316479"/>
        <c:scaling>
          <c:orientation val="minMax"/>
          <c:max val="100"/>
        </c:scaling>
        <c:delete val="1"/>
        <c:axPos val="b"/>
        <c:majorGridlines>
          <c:spPr>
            <a:ln w="9525" cap="flat" cmpd="sng" algn="ctr">
              <a:noFill/>
              <a:round/>
            </a:ln>
            <a:effectLst/>
          </c:spPr>
        </c:majorGridlines>
        <c:numFmt formatCode="General" sourceLinked="1"/>
        <c:majorTickMark val="none"/>
        <c:minorTickMark val="none"/>
        <c:tickLblPos val="nextTo"/>
        <c:crossAx val="1813314399"/>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240043346994474"/>
          <c:y val="8.1840240818625037E-2"/>
          <c:w val="0.47395452133234034"/>
          <c:h val="0.86027523306424547"/>
        </c:manualLayout>
      </c:layout>
      <c:barChart>
        <c:barDir val="bar"/>
        <c:grouping val="stacked"/>
        <c:varyColors val="0"/>
        <c:ser>
          <c:idx val="0"/>
          <c:order val="0"/>
          <c:tx>
            <c:strRef>
              <c:f>Sheet1!$B$1</c:f>
              <c:strCache>
                <c:ptCount val="1"/>
                <c:pt idx="0">
                  <c:v>Person with a Disability %</c:v>
                </c:pt>
              </c:strCache>
            </c:strRef>
          </c:tx>
          <c:spPr>
            <a:solidFill>
              <a:srgbClr val="165C7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lumMod val="9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Leaving foster care</c:v>
                </c:pt>
                <c:pt idx="1">
                  <c:v>Moving out of a nursing home or long-term care facility</c:v>
                </c:pt>
                <c:pt idx="2">
                  <c:v>Leaving the armed forces</c:v>
                </c:pt>
                <c:pt idx="3">
                  <c:v>Moving home after being in prison</c:v>
                </c:pt>
                <c:pt idx="4">
                  <c:v>Moving after disasters</c:v>
                </c:pt>
                <c:pt idx="5">
                  <c:v>Youth transition from school to adult life</c:v>
                </c:pt>
                <c:pt idx="6">
                  <c:v>Getting community support after moving</c:v>
                </c:pt>
                <c:pt idx="7">
                  <c:v>Staying in the community instead of entering an institution</c:v>
                </c:pt>
                <c:pt idx="8">
                  <c:v>Finding accessible housing</c:v>
                </c:pt>
              </c:strCache>
            </c:strRef>
          </c:cat>
          <c:val>
            <c:numRef>
              <c:f>Sheet1!$B$2:$B$10</c:f>
              <c:numCache>
                <c:formatCode>General</c:formatCode>
                <c:ptCount val="9"/>
                <c:pt idx="0">
                  <c:v>5</c:v>
                </c:pt>
                <c:pt idx="1">
                  <c:v>6</c:v>
                </c:pt>
                <c:pt idx="2">
                  <c:v>8</c:v>
                </c:pt>
                <c:pt idx="3">
                  <c:v>8</c:v>
                </c:pt>
                <c:pt idx="4">
                  <c:v>12</c:v>
                </c:pt>
                <c:pt idx="5">
                  <c:v>19</c:v>
                </c:pt>
                <c:pt idx="6">
                  <c:v>32</c:v>
                </c:pt>
                <c:pt idx="7">
                  <c:v>39</c:v>
                </c:pt>
                <c:pt idx="8">
                  <c:v>46</c:v>
                </c:pt>
              </c:numCache>
            </c:numRef>
          </c:val>
          <c:extLst>
            <c:ext xmlns:c16="http://schemas.microsoft.com/office/drawing/2014/chart" uri="{C3380CC4-5D6E-409C-BE32-E72D297353CC}">
              <c16:uniqueId val="{00000000-8CF7-44B6-B7EB-43CC29D2F19C}"/>
            </c:ext>
          </c:extLst>
        </c:ser>
        <c:dLbls>
          <c:dLblPos val="ctr"/>
          <c:showLegendKey val="0"/>
          <c:showVal val="1"/>
          <c:showCatName val="0"/>
          <c:showSerName val="0"/>
          <c:showPercent val="0"/>
          <c:showBubbleSize val="0"/>
        </c:dLbls>
        <c:gapWidth val="24"/>
        <c:overlap val="100"/>
        <c:axId val="1813314399"/>
        <c:axId val="1813316479"/>
      </c:barChart>
      <c:catAx>
        <c:axId val="1813314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600" b="0" i="0" u="none" strike="noStrike" kern="1200" baseline="0">
                <a:solidFill>
                  <a:schemeClr val="tx1"/>
                </a:solidFill>
                <a:latin typeface="Roboto" panose="02000000000000000000" pitchFamily="2" charset="0"/>
                <a:ea typeface="Roboto" panose="02000000000000000000" pitchFamily="2" charset="0"/>
                <a:cs typeface="+mn-cs"/>
              </a:defRPr>
            </a:pPr>
            <a:endParaRPr lang="en-US"/>
          </a:p>
        </c:txPr>
        <c:crossAx val="1813316479"/>
        <c:crosses val="autoZero"/>
        <c:auto val="1"/>
        <c:lblAlgn val="ctr"/>
        <c:lblOffset val="100"/>
        <c:noMultiLvlLbl val="0"/>
      </c:catAx>
      <c:valAx>
        <c:axId val="1813316479"/>
        <c:scaling>
          <c:orientation val="minMax"/>
          <c:max val="100"/>
        </c:scaling>
        <c:delete val="1"/>
        <c:axPos val="b"/>
        <c:majorGridlines>
          <c:spPr>
            <a:ln w="9525" cap="flat" cmpd="sng" algn="ctr">
              <a:noFill/>
              <a:round/>
            </a:ln>
            <a:effectLst/>
          </c:spPr>
        </c:majorGridlines>
        <c:numFmt formatCode="General" sourceLinked="1"/>
        <c:majorTickMark val="none"/>
        <c:minorTickMark val="none"/>
        <c:tickLblPos val="nextTo"/>
        <c:crossAx val="1813314399"/>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240043346994474"/>
          <c:y val="8.1840240818625037E-2"/>
          <c:w val="0.47395452133234034"/>
          <c:h val="0.86027523306424547"/>
        </c:manualLayout>
      </c:layout>
      <c:barChart>
        <c:barDir val="bar"/>
        <c:grouping val="stacked"/>
        <c:varyColors val="0"/>
        <c:ser>
          <c:idx val="0"/>
          <c:order val="0"/>
          <c:tx>
            <c:strRef>
              <c:f>Sheet1!$B$1</c:f>
              <c:strCache>
                <c:ptCount val="1"/>
                <c:pt idx="0">
                  <c:v>Close to someone with a disability %</c:v>
                </c:pt>
              </c:strCache>
            </c:strRef>
          </c:tx>
          <c:spPr>
            <a:solidFill>
              <a:srgbClr val="65316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lumMod val="9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Leaving the armed forces</c:v>
                </c:pt>
                <c:pt idx="1">
                  <c:v>Leaving foster care</c:v>
                </c:pt>
                <c:pt idx="2">
                  <c:v>Moving after disasters</c:v>
                </c:pt>
                <c:pt idx="3">
                  <c:v>Moving home after being in prison</c:v>
                </c:pt>
                <c:pt idx="4">
                  <c:v>Moving out of a nursing home or long-term care facility</c:v>
                </c:pt>
                <c:pt idx="5">
                  <c:v>Getting community support after moving</c:v>
                </c:pt>
                <c:pt idx="6">
                  <c:v>Finding accessible housing</c:v>
                </c:pt>
                <c:pt idx="7">
                  <c:v>Youth transition from school to adult life</c:v>
                </c:pt>
                <c:pt idx="8">
                  <c:v>Staying in the community instead of entering an institution</c:v>
                </c:pt>
              </c:strCache>
            </c:strRef>
          </c:cat>
          <c:val>
            <c:numRef>
              <c:f>Sheet1!$B$2:$B$10</c:f>
              <c:numCache>
                <c:formatCode>General</c:formatCode>
                <c:ptCount val="9"/>
                <c:pt idx="0">
                  <c:v>2</c:v>
                </c:pt>
                <c:pt idx="1">
                  <c:v>4</c:v>
                </c:pt>
                <c:pt idx="2">
                  <c:v>5</c:v>
                </c:pt>
                <c:pt idx="3">
                  <c:v>6</c:v>
                </c:pt>
                <c:pt idx="4">
                  <c:v>7</c:v>
                </c:pt>
                <c:pt idx="5">
                  <c:v>23</c:v>
                </c:pt>
                <c:pt idx="6">
                  <c:v>39</c:v>
                </c:pt>
                <c:pt idx="7">
                  <c:v>43</c:v>
                </c:pt>
                <c:pt idx="8">
                  <c:v>50</c:v>
                </c:pt>
              </c:numCache>
            </c:numRef>
          </c:val>
          <c:extLst>
            <c:ext xmlns:c16="http://schemas.microsoft.com/office/drawing/2014/chart" uri="{C3380CC4-5D6E-409C-BE32-E72D297353CC}">
              <c16:uniqueId val="{00000000-8CF7-44B6-B7EB-43CC29D2F19C}"/>
            </c:ext>
          </c:extLst>
        </c:ser>
        <c:dLbls>
          <c:dLblPos val="ctr"/>
          <c:showLegendKey val="0"/>
          <c:showVal val="1"/>
          <c:showCatName val="0"/>
          <c:showSerName val="0"/>
          <c:showPercent val="0"/>
          <c:showBubbleSize val="0"/>
        </c:dLbls>
        <c:gapWidth val="24"/>
        <c:overlap val="100"/>
        <c:axId val="1813314399"/>
        <c:axId val="1813316479"/>
      </c:barChart>
      <c:catAx>
        <c:axId val="1813314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600" b="0" i="0" u="none" strike="noStrike" kern="1200" baseline="0">
                <a:solidFill>
                  <a:schemeClr val="tx1"/>
                </a:solidFill>
                <a:latin typeface="Roboto" panose="02000000000000000000" pitchFamily="2" charset="0"/>
                <a:ea typeface="Roboto" panose="02000000000000000000" pitchFamily="2" charset="0"/>
                <a:cs typeface="+mn-cs"/>
              </a:defRPr>
            </a:pPr>
            <a:endParaRPr lang="en-US"/>
          </a:p>
        </c:txPr>
        <c:crossAx val="1813316479"/>
        <c:crosses val="autoZero"/>
        <c:auto val="1"/>
        <c:lblAlgn val="ctr"/>
        <c:lblOffset val="100"/>
        <c:noMultiLvlLbl val="0"/>
      </c:catAx>
      <c:valAx>
        <c:axId val="1813316479"/>
        <c:scaling>
          <c:orientation val="minMax"/>
          <c:max val="100"/>
        </c:scaling>
        <c:delete val="1"/>
        <c:axPos val="b"/>
        <c:majorGridlines>
          <c:spPr>
            <a:ln w="9525" cap="flat" cmpd="sng" algn="ctr">
              <a:noFill/>
              <a:round/>
            </a:ln>
            <a:effectLst/>
          </c:spPr>
        </c:majorGridlines>
        <c:numFmt formatCode="General" sourceLinked="1"/>
        <c:majorTickMark val="none"/>
        <c:minorTickMark val="none"/>
        <c:tickLblPos val="nextTo"/>
        <c:crossAx val="1813314399"/>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240043346994474"/>
          <c:y val="8.1840240818625037E-2"/>
          <c:w val="0.47395452133234034"/>
          <c:h val="0.86027523306424547"/>
        </c:manualLayout>
      </c:layout>
      <c:barChart>
        <c:barDir val="bar"/>
        <c:grouping val="stacked"/>
        <c:varyColors val="0"/>
        <c:ser>
          <c:idx val="0"/>
          <c:order val="0"/>
          <c:tx>
            <c:strRef>
              <c:f>Sheet1!$B$1</c:f>
              <c:strCache>
                <c:ptCount val="1"/>
                <c:pt idx="0">
                  <c:v>Works with people with disabilities %</c:v>
                </c:pt>
              </c:strCache>
            </c:strRef>
          </c:tx>
          <c:spPr>
            <a:solidFill>
              <a:srgbClr val="4EA72E">
                <a:lumMod val="75000"/>
              </a:srgb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lumMod val="9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Moving after disasters</c:v>
                </c:pt>
                <c:pt idx="1">
                  <c:v>Leaving the armed forces</c:v>
                </c:pt>
                <c:pt idx="2">
                  <c:v>Moving home after being in prison</c:v>
                </c:pt>
                <c:pt idx="3">
                  <c:v>Leaving foster care</c:v>
                </c:pt>
                <c:pt idx="4">
                  <c:v>Moving out of a nursing home or long-term care facility</c:v>
                </c:pt>
                <c:pt idx="5">
                  <c:v>Getting community support after moving</c:v>
                </c:pt>
                <c:pt idx="6">
                  <c:v>Staying in the community instead of entering an institution</c:v>
                </c:pt>
                <c:pt idx="7">
                  <c:v>Finding accessible housing</c:v>
                </c:pt>
                <c:pt idx="8">
                  <c:v>Youth transition from school to adult life</c:v>
                </c:pt>
              </c:strCache>
            </c:strRef>
          </c:cat>
          <c:val>
            <c:numRef>
              <c:f>Sheet1!$B$2:$B$10</c:f>
              <c:numCache>
                <c:formatCode>General</c:formatCode>
                <c:ptCount val="9"/>
                <c:pt idx="0">
                  <c:v>12</c:v>
                </c:pt>
                <c:pt idx="1">
                  <c:v>13</c:v>
                </c:pt>
                <c:pt idx="2">
                  <c:v>18</c:v>
                </c:pt>
                <c:pt idx="3">
                  <c:v>22</c:v>
                </c:pt>
                <c:pt idx="4">
                  <c:v>23</c:v>
                </c:pt>
                <c:pt idx="5">
                  <c:v>45</c:v>
                </c:pt>
                <c:pt idx="6">
                  <c:v>50</c:v>
                </c:pt>
                <c:pt idx="7">
                  <c:v>60</c:v>
                </c:pt>
                <c:pt idx="8">
                  <c:v>63</c:v>
                </c:pt>
              </c:numCache>
            </c:numRef>
          </c:val>
          <c:extLst>
            <c:ext xmlns:c16="http://schemas.microsoft.com/office/drawing/2014/chart" uri="{C3380CC4-5D6E-409C-BE32-E72D297353CC}">
              <c16:uniqueId val="{00000000-8CF7-44B6-B7EB-43CC29D2F19C}"/>
            </c:ext>
          </c:extLst>
        </c:ser>
        <c:dLbls>
          <c:dLblPos val="ctr"/>
          <c:showLegendKey val="0"/>
          <c:showVal val="1"/>
          <c:showCatName val="0"/>
          <c:showSerName val="0"/>
          <c:showPercent val="0"/>
          <c:showBubbleSize val="0"/>
        </c:dLbls>
        <c:gapWidth val="24"/>
        <c:overlap val="100"/>
        <c:axId val="1813314399"/>
        <c:axId val="1813316479"/>
      </c:barChart>
      <c:catAx>
        <c:axId val="1813314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600" b="0" i="0" u="none" strike="noStrike" kern="1200" baseline="0">
                <a:solidFill>
                  <a:schemeClr val="tx1"/>
                </a:solidFill>
                <a:latin typeface="Roboto" panose="02000000000000000000" pitchFamily="2" charset="0"/>
                <a:ea typeface="Roboto" panose="02000000000000000000" pitchFamily="2" charset="0"/>
                <a:cs typeface="+mn-cs"/>
              </a:defRPr>
            </a:pPr>
            <a:endParaRPr lang="en-US"/>
          </a:p>
        </c:txPr>
        <c:crossAx val="1813316479"/>
        <c:crosses val="autoZero"/>
        <c:auto val="1"/>
        <c:lblAlgn val="ctr"/>
        <c:lblOffset val="100"/>
        <c:noMultiLvlLbl val="0"/>
      </c:catAx>
      <c:valAx>
        <c:axId val="1813316479"/>
        <c:scaling>
          <c:orientation val="minMax"/>
          <c:max val="100"/>
        </c:scaling>
        <c:delete val="1"/>
        <c:axPos val="b"/>
        <c:majorGridlines>
          <c:spPr>
            <a:ln w="9525" cap="flat" cmpd="sng" algn="ctr">
              <a:noFill/>
              <a:round/>
            </a:ln>
            <a:effectLst/>
          </c:spPr>
        </c:majorGridlines>
        <c:numFmt formatCode="General" sourceLinked="1"/>
        <c:majorTickMark val="none"/>
        <c:minorTickMark val="none"/>
        <c:tickLblPos val="nextTo"/>
        <c:crossAx val="1813314399"/>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0597608779996175"/>
          <c:y val="7.9341335628473758E-2"/>
          <c:w val="0.59289118382815209"/>
          <c:h val="0.86027523306424547"/>
        </c:manualLayout>
      </c:layout>
      <c:barChart>
        <c:barDir val="bar"/>
        <c:grouping val="stacked"/>
        <c:varyColors val="0"/>
        <c:ser>
          <c:idx val="0"/>
          <c:order val="0"/>
          <c:tx>
            <c:strRef>
              <c:f>Sheet1!$B$1</c:f>
              <c:strCache>
                <c:ptCount val="1"/>
                <c:pt idx="0">
                  <c:v>Person with a Disability %</c:v>
                </c:pt>
              </c:strCache>
            </c:strRef>
          </c:tx>
          <c:spPr>
            <a:solidFill>
              <a:srgbClr val="165C7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lumMod val="9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Other / No Barriers</c:v>
                </c:pt>
                <c:pt idx="1">
                  <c:v>Rural Access Issues</c:v>
                </c:pt>
                <c:pt idx="2">
                  <c:v>Communication Barriers</c:v>
                </c:pt>
                <c:pt idx="3">
                  <c:v>Social Isolation</c:v>
                </c:pt>
                <c:pt idx="4">
                  <c:v>Discrimination &amp; Safety</c:v>
                </c:pt>
                <c:pt idx="5">
                  <c:v>Healthcare &amp; Supports</c:v>
                </c:pt>
                <c:pt idx="6">
                  <c:v>Employment Barriers</c:v>
                </c:pt>
                <c:pt idx="7">
                  <c:v>Accessibility (Built Environment)</c:v>
                </c:pt>
                <c:pt idx="8">
                  <c:v>Access to Services &amp; Systems</c:v>
                </c:pt>
                <c:pt idx="9">
                  <c:v>Financial Strain / Cost of Living</c:v>
                </c:pt>
                <c:pt idx="10">
                  <c:v>Housing (Affordability &amp; Accessibility)</c:v>
                </c:pt>
                <c:pt idx="11">
                  <c:v>Transportation &amp; Mobility</c:v>
                </c:pt>
              </c:strCache>
            </c:strRef>
          </c:cat>
          <c:val>
            <c:numRef>
              <c:f>Sheet1!$B$2:$B$13</c:f>
              <c:numCache>
                <c:formatCode>General</c:formatCode>
                <c:ptCount val="12"/>
                <c:pt idx="0">
                  <c:v>2</c:v>
                </c:pt>
                <c:pt idx="1">
                  <c:v>4</c:v>
                </c:pt>
                <c:pt idx="2">
                  <c:v>4</c:v>
                </c:pt>
                <c:pt idx="3">
                  <c:v>5</c:v>
                </c:pt>
                <c:pt idx="4">
                  <c:v>5</c:v>
                </c:pt>
                <c:pt idx="5">
                  <c:v>6</c:v>
                </c:pt>
                <c:pt idx="6">
                  <c:v>7</c:v>
                </c:pt>
                <c:pt idx="7">
                  <c:v>8</c:v>
                </c:pt>
                <c:pt idx="8">
                  <c:v>9</c:v>
                </c:pt>
                <c:pt idx="9">
                  <c:v>14</c:v>
                </c:pt>
                <c:pt idx="10">
                  <c:v>16</c:v>
                </c:pt>
                <c:pt idx="11">
                  <c:v>19</c:v>
                </c:pt>
              </c:numCache>
            </c:numRef>
          </c:val>
          <c:extLst>
            <c:ext xmlns:c16="http://schemas.microsoft.com/office/drawing/2014/chart" uri="{C3380CC4-5D6E-409C-BE32-E72D297353CC}">
              <c16:uniqueId val="{00000000-8CF7-44B6-B7EB-43CC29D2F19C}"/>
            </c:ext>
          </c:extLst>
        </c:ser>
        <c:dLbls>
          <c:dLblPos val="ctr"/>
          <c:showLegendKey val="0"/>
          <c:showVal val="1"/>
          <c:showCatName val="0"/>
          <c:showSerName val="0"/>
          <c:showPercent val="0"/>
          <c:showBubbleSize val="0"/>
        </c:dLbls>
        <c:gapWidth val="24"/>
        <c:overlap val="100"/>
        <c:axId val="1813314399"/>
        <c:axId val="1813316479"/>
      </c:barChart>
      <c:catAx>
        <c:axId val="1813314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600" b="0" i="0" u="none" strike="noStrike" kern="1200" baseline="0">
                <a:solidFill>
                  <a:schemeClr val="tx1"/>
                </a:solidFill>
                <a:latin typeface="Roboto" panose="02000000000000000000" pitchFamily="2" charset="0"/>
                <a:ea typeface="Roboto" panose="02000000000000000000" pitchFamily="2" charset="0"/>
                <a:cs typeface="+mn-cs"/>
              </a:defRPr>
            </a:pPr>
            <a:endParaRPr lang="en-US"/>
          </a:p>
        </c:txPr>
        <c:crossAx val="1813316479"/>
        <c:crosses val="autoZero"/>
        <c:auto val="1"/>
        <c:lblAlgn val="ctr"/>
        <c:lblOffset val="100"/>
        <c:noMultiLvlLbl val="0"/>
      </c:catAx>
      <c:valAx>
        <c:axId val="1813316479"/>
        <c:scaling>
          <c:orientation val="minMax"/>
          <c:max val="100"/>
        </c:scaling>
        <c:delete val="1"/>
        <c:axPos val="b"/>
        <c:majorGridlines>
          <c:spPr>
            <a:ln w="9525" cap="flat" cmpd="sng" algn="ctr">
              <a:noFill/>
              <a:round/>
            </a:ln>
            <a:effectLst/>
          </c:spPr>
        </c:majorGridlines>
        <c:numFmt formatCode="General" sourceLinked="1"/>
        <c:majorTickMark val="none"/>
        <c:minorTickMark val="none"/>
        <c:tickLblPos val="nextTo"/>
        <c:crossAx val="1813314399"/>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0792179702725249"/>
          <c:y val="7.9341335628473758E-2"/>
          <c:w val="0.49094547287022211"/>
          <c:h val="0.86027523306424547"/>
        </c:manualLayout>
      </c:layout>
      <c:barChart>
        <c:barDir val="bar"/>
        <c:grouping val="stacked"/>
        <c:varyColors val="0"/>
        <c:ser>
          <c:idx val="0"/>
          <c:order val="0"/>
          <c:tx>
            <c:strRef>
              <c:f>Sheet1!$B$1</c:f>
              <c:strCache>
                <c:ptCount val="1"/>
                <c:pt idx="0">
                  <c:v>Person with a Disability %</c:v>
                </c:pt>
              </c:strCache>
            </c:strRef>
          </c:tx>
          <c:spPr>
            <a:solidFill>
              <a:srgbClr val="65316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lumMod val="9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Healthcare and specialized medical care</c:v>
                </c:pt>
                <c:pt idx="1">
                  <c:v>Safety and supervision</c:v>
                </c:pt>
                <c:pt idx="2">
                  <c:v>Community inclusion, recreation and social isolation</c:v>
                </c:pt>
                <c:pt idx="3">
                  <c:v>Independent living skills / functional limitations</c:v>
                </c:pt>
                <c:pt idx="4">
                  <c:v>Employment, vocational programs and day habilitation</c:v>
                </c:pt>
                <c:pt idx="5">
                  <c:v>Information, navigation and administrative barriers</c:v>
                </c:pt>
                <c:pt idx="6">
                  <c:v>Family caregiving, aging and transition planning</c:v>
                </c:pt>
                <c:pt idx="7">
                  <c:v>Accessibility and communication</c:v>
                </c:pt>
                <c:pt idx="8">
                  <c:v>Government, funding and broader system barriers</c:v>
                </c:pt>
                <c:pt idx="9">
                  <c:v>Disability services, waivers and waiting lists</c:v>
                </c:pt>
                <c:pt idx="10">
                  <c:v>Transportation and mobility</c:v>
                </c:pt>
                <c:pt idx="11">
                  <c:v>Financial resources / affordability / benefits</c:v>
                </c:pt>
                <c:pt idx="12">
                  <c:v>Caregiving / personal assistance / direct support workforce</c:v>
                </c:pt>
                <c:pt idx="13">
                  <c:v>Housing affordability, accessibility &amp; supportive housing</c:v>
                </c:pt>
              </c:strCache>
            </c:strRef>
          </c:cat>
          <c:val>
            <c:numRef>
              <c:f>Sheet1!$B$2:$B$15</c:f>
              <c:numCache>
                <c:formatCode>General</c:formatCode>
                <c:ptCount val="14"/>
                <c:pt idx="0">
                  <c:v>2</c:v>
                </c:pt>
                <c:pt idx="1">
                  <c:v>3</c:v>
                </c:pt>
                <c:pt idx="2">
                  <c:v>3</c:v>
                </c:pt>
                <c:pt idx="3">
                  <c:v>3</c:v>
                </c:pt>
                <c:pt idx="4">
                  <c:v>4</c:v>
                </c:pt>
                <c:pt idx="5">
                  <c:v>4</c:v>
                </c:pt>
                <c:pt idx="6">
                  <c:v>4</c:v>
                </c:pt>
                <c:pt idx="7">
                  <c:v>4</c:v>
                </c:pt>
                <c:pt idx="8">
                  <c:v>5</c:v>
                </c:pt>
                <c:pt idx="9">
                  <c:v>10</c:v>
                </c:pt>
                <c:pt idx="10">
                  <c:v>12</c:v>
                </c:pt>
                <c:pt idx="11">
                  <c:v>13</c:v>
                </c:pt>
                <c:pt idx="12">
                  <c:v>14</c:v>
                </c:pt>
                <c:pt idx="13">
                  <c:v>20</c:v>
                </c:pt>
              </c:numCache>
            </c:numRef>
          </c:val>
          <c:extLst>
            <c:ext xmlns:c16="http://schemas.microsoft.com/office/drawing/2014/chart" uri="{C3380CC4-5D6E-409C-BE32-E72D297353CC}">
              <c16:uniqueId val="{00000000-8CF7-44B6-B7EB-43CC29D2F19C}"/>
            </c:ext>
          </c:extLst>
        </c:ser>
        <c:dLbls>
          <c:dLblPos val="ctr"/>
          <c:showLegendKey val="0"/>
          <c:showVal val="1"/>
          <c:showCatName val="0"/>
          <c:showSerName val="0"/>
          <c:showPercent val="0"/>
          <c:showBubbleSize val="0"/>
        </c:dLbls>
        <c:gapWidth val="24"/>
        <c:overlap val="100"/>
        <c:axId val="1813314399"/>
        <c:axId val="1813316479"/>
      </c:barChart>
      <c:catAx>
        <c:axId val="1813314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600" b="0" i="0" u="none" strike="noStrike" kern="1200" baseline="0">
                <a:solidFill>
                  <a:schemeClr val="tx1"/>
                </a:solidFill>
                <a:latin typeface="Roboto" panose="02000000000000000000" pitchFamily="2" charset="0"/>
                <a:ea typeface="Roboto" panose="02000000000000000000" pitchFamily="2" charset="0"/>
                <a:cs typeface="+mn-cs"/>
              </a:defRPr>
            </a:pPr>
            <a:endParaRPr lang="en-US"/>
          </a:p>
        </c:txPr>
        <c:crossAx val="1813316479"/>
        <c:crosses val="autoZero"/>
        <c:auto val="1"/>
        <c:lblAlgn val="ctr"/>
        <c:lblOffset val="100"/>
        <c:noMultiLvlLbl val="0"/>
      </c:catAx>
      <c:valAx>
        <c:axId val="1813316479"/>
        <c:scaling>
          <c:orientation val="minMax"/>
          <c:max val="100"/>
        </c:scaling>
        <c:delete val="1"/>
        <c:axPos val="b"/>
        <c:majorGridlines>
          <c:spPr>
            <a:ln w="9525" cap="flat" cmpd="sng" algn="ctr">
              <a:noFill/>
              <a:round/>
            </a:ln>
            <a:effectLst/>
          </c:spPr>
        </c:majorGridlines>
        <c:numFmt formatCode="General" sourceLinked="1"/>
        <c:majorTickMark val="none"/>
        <c:minorTickMark val="none"/>
        <c:tickLblPos val="nextTo"/>
        <c:crossAx val="1813314399"/>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0792179702725249"/>
          <c:y val="7.9341335628473758E-2"/>
          <c:w val="0.49094547287022211"/>
          <c:h val="0.86027523306424547"/>
        </c:manualLayout>
      </c:layout>
      <c:barChart>
        <c:barDir val="bar"/>
        <c:grouping val="stacked"/>
        <c:varyColors val="0"/>
        <c:ser>
          <c:idx val="0"/>
          <c:order val="0"/>
          <c:tx>
            <c:strRef>
              <c:f>Sheet1!$B$1</c:f>
              <c:strCache>
                <c:ptCount val="1"/>
                <c:pt idx="0">
                  <c:v>Person with a Disability %</c:v>
                </c:pt>
              </c:strCache>
            </c:strRef>
          </c:tx>
          <c:spPr>
            <a:solidFill>
              <a:srgbClr val="4EA72E">
                <a:lumMod val="75000"/>
              </a:srgb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lumMod val="9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Stigma / Attitudes / Discrimination</c:v>
                </c:pt>
                <c:pt idx="1">
                  <c:v>Rural / geographic access / local resource deserts</c:v>
                </c:pt>
                <c:pt idx="2">
                  <c:v>Youth transition &amp; long-term planning</c:v>
                </c:pt>
                <c:pt idx="3">
                  <c:v>Disability services / Waivers / Waitlists</c:v>
                </c:pt>
                <c:pt idx="4">
                  <c:v>Healthcare / Specialized medical care</c:v>
                </c:pt>
                <c:pt idx="5">
                  <c:v>Information / Navigation / Admin (knowing rights, LIDDA lists, paperwork)</c:v>
                </c:pt>
                <c:pt idx="6">
                  <c:v>Social inclusion / Community supports / activities</c:v>
                </c:pt>
                <c:pt idx="7">
                  <c:v>System / Funding / Policy (state funding, LIDDA, SSLC, etc.)</c:v>
                </c:pt>
                <c:pt idx="8">
                  <c:v>Accessibility &amp; Communication (ADA, ASL, ramps, etc.)</c:v>
                </c:pt>
                <c:pt idx="9">
                  <c:v>Caregiving / Direct support workforce</c:v>
                </c:pt>
                <c:pt idx="10">
                  <c:v>Employment / Vocational supports</c:v>
                </c:pt>
                <c:pt idx="11">
                  <c:v>Housing (affordability, accessibility, supportive housing)</c:v>
                </c:pt>
                <c:pt idx="12">
                  <c:v>Transportation</c:v>
                </c:pt>
                <c:pt idx="13">
                  <c:v>Affordability / Financial</c:v>
                </c:pt>
              </c:strCache>
            </c:strRef>
          </c:cat>
          <c:val>
            <c:numRef>
              <c:f>Sheet1!$B$2:$B$15</c:f>
              <c:numCache>
                <c:formatCode>General</c:formatCode>
                <c:ptCount val="14"/>
                <c:pt idx="0">
                  <c:v>1</c:v>
                </c:pt>
                <c:pt idx="1">
                  <c:v>2</c:v>
                </c:pt>
                <c:pt idx="2">
                  <c:v>2</c:v>
                </c:pt>
                <c:pt idx="3">
                  <c:v>3</c:v>
                </c:pt>
                <c:pt idx="4">
                  <c:v>4</c:v>
                </c:pt>
                <c:pt idx="5">
                  <c:v>5</c:v>
                </c:pt>
                <c:pt idx="6">
                  <c:v>6</c:v>
                </c:pt>
                <c:pt idx="7">
                  <c:v>6</c:v>
                </c:pt>
                <c:pt idx="8">
                  <c:v>8</c:v>
                </c:pt>
                <c:pt idx="9">
                  <c:v>8</c:v>
                </c:pt>
                <c:pt idx="10">
                  <c:v>10</c:v>
                </c:pt>
                <c:pt idx="11">
                  <c:v>12</c:v>
                </c:pt>
                <c:pt idx="12">
                  <c:v>15</c:v>
                </c:pt>
                <c:pt idx="13">
                  <c:v>18</c:v>
                </c:pt>
              </c:numCache>
            </c:numRef>
          </c:val>
          <c:extLst>
            <c:ext xmlns:c16="http://schemas.microsoft.com/office/drawing/2014/chart" uri="{C3380CC4-5D6E-409C-BE32-E72D297353CC}">
              <c16:uniqueId val="{00000000-8CF7-44B6-B7EB-43CC29D2F19C}"/>
            </c:ext>
          </c:extLst>
        </c:ser>
        <c:dLbls>
          <c:dLblPos val="ctr"/>
          <c:showLegendKey val="0"/>
          <c:showVal val="1"/>
          <c:showCatName val="0"/>
          <c:showSerName val="0"/>
          <c:showPercent val="0"/>
          <c:showBubbleSize val="0"/>
        </c:dLbls>
        <c:gapWidth val="24"/>
        <c:overlap val="100"/>
        <c:axId val="1813314399"/>
        <c:axId val="1813316479"/>
      </c:barChart>
      <c:catAx>
        <c:axId val="1813314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600" b="0" i="0" u="none" strike="noStrike" kern="1200" baseline="0">
                <a:solidFill>
                  <a:schemeClr val="tx1"/>
                </a:solidFill>
                <a:latin typeface="Roboto" panose="02000000000000000000" pitchFamily="2" charset="0"/>
                <a:ea typeface="Roboto" panose="02000000000000000000" pitchFamily="2" charset="0"/>
                <a:cs typeface="+mn-cs"/>
              </a:defRPr>
            </a:pPr>
            <a:endParaRPr lang="en-US"/>
          </a:p>
        </c:txPr>
        <c:crossAx val="1813316479"/>
        <c:crosses val="autoZero"/>
        <c:auto val="1"/>
        <c:lblAlgn val="ctr"/>
        <c:lblOffset val="100"/>
        <c:noMultiLvlLbl val="0"/>
      </c:catAx>
      <c:valAx>
        <c:axId val="1813316479"/>
        <c:scaling>
          <c:orientation val="minMax"/>
          <c:max val="100"/>
        </c:scaling>
        <c:delete val="1"/>
        <c:axPos val="b"/>
        <c:majorGridlines>
          <c:spPr>
            <a:ln w="9525" cap="flat" cmpd="sng" algn="ctr">
              <a:noFill/>
              <a:round/>
            </a:ln>
            <a:effectLst/>
          </c:spPr>
        </c:majorGridlines>
        <c:numFmt formatCode="General" sourceLinked="1"/>
        <c:majorTickMark val="none"/>
        <c:minorTickMark val="none"/>
        <c:tickLblPos val="nextTo"/>
        <c:crossAx val="1813314399"/>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0597608779996175"/>
          <c:y val="6.3339937457429482E-2"/>
          <c:w val="0.59289118382815209"/>
          <c:h val="0.82129888523996486"/>
        </c:manualLayout>
      </c:layout>
      <c:barChart>
        <c:barDir val="bar"/>
        <c:grouping val="stacked"/>
        <c:varyColors val="0"/>
        <c:ser>
          <c:idx val="0"/>
          <c:order val="0"/>
          <c:tx>
            <c:strRef>
              <c:f>Sheet1!$B$1</c:f>
              <c:strCache>
                <c:ptCount val="1"/>
                <c:pt idx="0">
                  <c:v>Person with a Disability %</c:v>
                </c:pt>
              </c:strCache>
            </c:strRef>
          </c:tx>
          <c:spPr>
            <a:solidFill>
              <a:srgbClr val="165C7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lumMod val="9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Organizational capacity &amp; service quality</c:v>
                </c:pt>
                <c:pt idx="1">
                  <c:v>Outreach, community engagement &amp; rural access</c:v>
                </c:pt>
                <c:pt idx="2">
                  <c:v>Training, education &amp; skill-building</c:v>
                </c:pt>
                <c:pt idx="3">
                  <c:v>Advocacy, rights protection &amp; legal support</c:v>
                </c:pt>
                <c:pt idx="4">
                  <c:v>Information, navigation &amp; case management</c:v>
                </c:pt>
                <c:pt idx="5">
                  <c:v>Accessibility services (ADA, digital, communication)</c:v>
                </c:pt>
                <c:pt idx="6">
                  <c:v>Independent living supports (HCBS, caregiving)</c:v>
                </c:pt>
                <c:pt idx="7">
                  <c:v>Employment services &amp; workforce development</c:v>
                </c:pt>
                <c:pt idx="8">
                  <c:v>Transportation services &amp; mobility supports</c:v>
                </c:pt>
                <c:pt idx="9">
                  <c:v>Housing services &amp; supports</c:v>
                </c:pt>
              </c:strCache>
            </c:strRef>
          </c:cat>
          <c:val>
            <c:numRef>
              <c:f>Sheet1!$B$2:$B$11</c:f>
              <c:numCache>
                <c:formatCode>General</c:formatCode>
                <c:ptCount val="10"/>
                <c:pt idx="0">
                  <c:v>7</c:v>
                </c:pt>
                <c:pt idx="1">
                  <c:v>6</c:v>
                </c:pt>
                <c:pt idx="2">
                  <c:v>6</c:v>
                </c:pt>
                <c:pt idx="3">
                  <c:v>8</c:v>
                </c:pt>
                <c:pt idx="4">
                  <c:v>9</c:v>
                </c:pt>
                <c:pt idx="5">
                  <c:v>9</c:v>
                </c:pt>
                <c:pt idx="6">
                  <c:v>10</c:v>
                </c:pt>
                <c:pt idx="7">
                  <c:v>11</c:v>
                </c:pt>
                <c:pt idx="8">
                  <c:v>11</c:v>
                </c:pt>
                <c:pt idx="9">
                  <c:v>17</c:v>
                </c:pt>
              </c:numCache>
            </c:numRef>
          </c:val>
          <c:extLst>
            <c:ext xmlns:c16="http://schemas.microsoft.com/office/drawing/2014/chart" uri="{C3380CC4-5D6E-409C-BE32-E72D297353CC}">
              <c16:uniqueId val="{00000000-8CF7-44B6-B7EB-43CC29D2F19C}"/>
            </c:ext>
          </c:extLst>
        </c:ser>
        <c:ser>
          <c:idx val="1"/>
          <c:order val="1"/>
          <c:tx>
            <c:strRef>
              <c:f>Sheet1!$C$1</c:f>
              <c:strCache>
                <c:ptCount val="1"/>
                <c:pt idx="0">
                  <c:v>Column2</c:v>
                </c:pt>
              </c:strCache>
            </c:strRef>
          </c:tx>
          <c:spPr>
            <a:solidFill>
              <a:schemeClr val="accent2"/>
            </a:solidFill>
            <a:ln>
              <a:noFill/>
            </a:ln>
            <a:effectLst/>
          </c:spPr>
          <c:invertIfNegative val="0"/>
          <c:dLbls>
            <c:delete val="1"/>
          </c:dLbls>
          <c:cat>
            <c:strRef>
              <c:f>Sheet1!$A$2:$A$11</c:f>
              <c:strCache>
                <c:ptCount val="10"/>
                <c:pt idx="0">
                  <c:v>Organizational capacity &amp; service quality</c:v>
                </c:pt>
                <c:pt idx="1">
                  <c:v>Outreach, community engagement &amp; rural access</c:v>
                </c:pt>
                <c:pt idx="2">
                  <c:v>Training, education &amp; skill-building</c:v>
                </c:pt>
                <c:pt idx="3">
                  <c:v>Advocacy, rights protection &amp; legal support</c:v>
                </c:pt>
                <c:pt idx="4">
                  <c:v>Information, navigation &amp; case management</c:v>
                </c:pt>
                <c:pt idx="5">
                  <c:v>Accessibility services (ADA, digital, communication)</c:v>
                </c:pt>
                <c:pt idx="6">
                  <c:v>Independent living supports (HCBS, caregiving)</c:v>
                </c:pt>
                <c:pt idx="7">
                  <c:v>Employment services &amp; workforce development</c:v>
                </c:pt>
                <c:pt idx="8">
                  <c:v>Transportation services &amp; mobility supports</c:v>
                </c:pt>
                <c:pt idx="9">
                  <c:v>Housing services &amp; supports</c:v>
                </c:pt>
              </c:strCache>
            </c:strRef>
          </c:cat>
          <c:val>
            <c:numRef>
              <c:f>Sheet1!$C$2:$C$11</c:f>
              <c:numCache>
                <c:formatCode>0%</c:formatCode>
                <c:ptCount val="10"/>
                <c:pt idx="0">
                  <c:v>0.05</c:v>
                </c:pt>
                <c:pt idx="1">
                  <c:v>0.06</c:v>
                </c:pt>
                <c:pt idx="2">
                  <c:v>0.06</c:v>
                </c:pt>
                <c:pt idx="3">
                  <c:v>0.08</c:v>
                </c:pt>
                <c:pt idx="4">
                  <c:v>0.09</c:v>
                </c:pt>
                <c:pt idx="5">
                  <c:v>0.09</c:v>
                </c:pt>
                <c:pt idx="6">
                  <c:v>0.1</c:v>
                </c:pt>
                <c:pt idx="7">
                  <c:v>0.11</c:v>
                </c:pt>
                <c:pt idx="8">
                  <c:v>0.11</c:v>
                </c:pt>
                <c:pt idx="9">
                  <c:v>0.17</c:v>
                </c:pt>
              </c:numCache>
            </c:numRef>
          </c:val>
          <c:extLst>
            <c:ext xmlns:c16="http://schemas.microsoft.com/office/drawing/2014/chart" uri="{C3380CC4-5D6E-409C-BE32-E72D297353CC}">
              <c16:uniqueId val="{00000000-DE30-ED4F-86DE-EECE3AF38D65}"/>
            </c:ext>
          </c:extLst>
        </c:ser>
        <c:dLbls>
          <c:dLblPos val="ctr"/>
          <c:showLegendKey val="0"/>
          <c:showVal val="1"/>
          <c:showCatName val="0"/>
          <c:showSerName val="0"/>
          <c:showPercent val="0"/>
          <c:showBubbleSize val="0"/>
        </c:dLbls>
        <c:gapWidth val="24"/>
        <c:overlap val="100"/>
        <c:axId val="1813314399"/>
        <c:axId val="1813316479"/>
      </c:barChart>
      <c:catAx>
        <c:axId val="1813314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600" b="0" i="0" u="none" strike="noStrike" kern="1200" baseline="0">
                <a:solidFill>
                  <a:schemeClr val="tx1"/>
                </a:solidFill>
                <a:latin typeface="Roboto" panose="02000000000000000000" pitchFamily="2" charset="0"/>
                <a:ea typeface="Roboto" panose="02000000000000000000" pitchFamily="2" charset="0"/>
                <a:cs typeface="+mn-cs"/>
              </a:defRPr>
            </a:pPr>
            <a:endParaRPr lang="en-US"/>
          </a:p>
        </c:txPr>
        <c:crossAx val="1813316479"/>
        <c:crosses val="autoZero"/>
        <c:auto val="1"/>
        <c:lblAlgn val="ctr"/>
        <c:lblOffset val="100"/>
        <c:noMultiLvlLbl val="0"/>
      </c:catAx>
      <c:valAx>
        <c:axId val="1813316479"/>
        <c:scaling>
          <c:orientation val="minMax"/>
          <c:max val="100"/>
        </c:scaling>
        <c:delete val="1"/>
        <c:axPos val="b"/>
        <c:majorGridlines>
          <c:spPr>
            <a:ln w="9525" cap="flat" cmpd="sng" algn="ctr">
              <a:noFill/>
              <a:round/>
            </a:ln>
            <a:effectLst/>
          </c:spPr>
        </c:majorGridlines>
        <c:numFmt formatCode="General" sourceLinked="1"/>
        <c:majorTickMark val="none"/>
        <c:minorTickMark val="none"/>
        <c:tickLblPos val="nextTo"/>
        <c:crossAx val="1813314399"/>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0597608779996175"/>
          <c:y val="6.3339937457429482E-2"/>
          <c:w val="0.59289118382815209"/>
          <c:h val="0.82129888523996486"/>
        </c:manualLayout>
      </c:layout>
      <c:barChart>
        <c:barDir val="bar"/>
        <c:grouping val="stacked"/>
        <c:varyColors val="0"/>
        <c:ser>
          <c:idx val="0"/>
          <c:order val="0"/>
          <c:tx>
            <c:strRef>
              <c:f>Sheet1!$B$1</c:f>
              <c:strCache>
                <c:ptCount val="1"/>
                <c:pt idx="0">
                  <c:v>Person with a Disability %</c:v>
                </c:pt>
              </c:strCache>
            </c:strRef>
          </c:tx>
          <c:spPr>
            <a:solidFill>
              <a:srgbClr val="65316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lumMod val="9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Advocacy, rights &amp; system accountability</c:v>
                </c:pt>
                <c:pt idx="1">
                  <c:v>Independent living &amp; community inclusion</c:v>
                </c:pt>
                <c:pt idx="2">
                  <c:v>Healthcare, benefits &amp; financial support</c:v>
                </c:pt>
                <c:pt idx="3">
                  <c:v>Transition to adulthood &amp; life-course planning</c:v>
                </c:pt>
                <c:pt idx="4">
                  <c:v>Employment &amp; day programs / meaningful activity</c:v>
                </c:pt>
                <c:pt idx="5">
                  <c:v>Transportation services &amp; mobility supports</c:v>
                </c:pt>
                <c:pt idx="6">
                  <c:v>Waivers, funding &amp; waitlists</c:v>
                </c:pt>
                <c:pt idx="7">
                  <c:v>Service coordination &amp; system navigation</c:v>
                </c:pt>
                <c:pt idx="8">
                  <c:v>Caregiving, workforce &amp; in-home supports</c:v>
                </c:pt>
                <c:pt idx="9">
                  <c:v>Housing services &amp; long-term living options</c:v>
                </c:pt>
              </c:strCache>
            </c:strRef>
          </c:cat>
          <c:val>
            <c:numRef>
              <c:f>Sheet1!$B$2:$B$11</c:f>
              <c:numCache>
                <c:formatCode>General</c:formatCode>
                <c:ptCount val="10"/>
                <c:pt idx="0">
                  <c:v>8</c:v>
                </c:pt>
                <c:pt idx="1">
                  <c:v>9</c:v>
                </c:pt>
                <c:pt idx="2">
                  <c:v>10</c:v>
                </c:pt>
                <c:pt idx="3">
                  <c:v>11</c:v>
                </c:pt>
                <c:pt idx="4">
                  <c:v>12</c:v>
                </c:pt>
                <c:pt idx="5">
                  <c:v>13</c:v>
                </c:pt>
                <c:pt idx="6">
                  <c:v>15</c:v>
                </c:pt>
                <c:pt idx="7">
                  <c:v>16</c:v>
                </c:pt>
                <c:pt idx="8">
                  <c:v>21</c:v>
                </c:pt>
                <c:pt idx="9">
                  <c:v>28</c:v>
                </c:pt>
              </c:numCache>
            </c:numRef>
          </c:val>
          <c:extLst>
            <c:ext xmlns:c16="http://schemas.microsoft.com/office/drawing/2014/chart" uri="{C3380CC4-5D6E-409C-BE32-E72D297353CC}">
              <c16:uniqueId val="{00000000-8CF7-44B6-B7EB-43CC29D2F19C}"/>
            </c:ext>
          </c:extLst>
        </c:ser>
        <c:ser>
          <c:idx val="1"/>
          <c:order val="1"/>
          <c:tx>
            <c:strRef>
              <c:f>Sheet1!$C$1</c:f>
              <c:strCache>
                <c:ptCount val="1"/>
                <c:pt idx="0">
                  <c:v>Column2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Advocacy, rights &amp; system accountability</c:v>
                </c:pt>
                <c:pt idx="1">
                  <c:v>Independent living &amp; community inclusion</c:v>
                </c:pt>
                <c:pt idx="2">
                  <c:v>Healthcare, benefits &amp; financial support</c:v>
                </c:pt>
                <c:pt idx="3">
                  <c:v>Transition to adulthood &amp; life-course planning</c:v>
                </c:pt>
                <c:pt idx="4">
                  <c:v>Employment &amp; day programs / meaningful activity</c:v>
                </c:pt>
                <c:pt idx="5">
                  <c:v>Transportation services &amp; mobility supports</c:v>
                </c:pt>
                <c:pt idx="6">
                  <c:v>Waivers, funding &amp; waitlists</c:v>
                </c:pt>
                <c:pt idx="7">
                  <c:v>Service coordination &amp; system navigation</c:v>
                </c:pt>
                <c:pt idx="8">
                  <c:v>Caregiving, workforce &amp; in-home supports</c:v>
                </c:pt>
                <c:pt idx="9">
                  <c:v>Housing services &amp; long-term living options</c:v>
                </c:pt>
              </c:strCache>
            </c:strRef>
          </c:cat>
          <c:val>
            <c:numRef>
              <c:f>Sheet1!$C$2:$C$11</c:f>
              <c:numCache>
                <c:formatCode>0%</c:formatCode>
                <c:ptCount val="10"/>
                <c:pt idx="0">
                  <c:v>0.08</c:v>
                </c:pt>
                <c:pt idx="1">
                  <c:v>0.09</c:v>
                </c:pt>
                <c:pt idx="2">
                  <c:v>0.1</c:v>
                </c:pt>
                <c:pt idx="3">
                  <c:v>0.11</c:v>
                </c:pt>
                <c:pt idx="4">
                  <c:v>0.12</c:v>
                </c:pt>
                <c:pt idx="5">
                  <c:v>0.13</c:v>
                </c:pt>
                <c:pt idx="6">
                  <c:v>0.15</c:v>
                </c:pt>
                <c:pt idx="7">
                  <c:v>0.16</c:v>
                </c:pt>
                <c:pt idx="8">
                  <c:v>0.21</c:v>
                </c:pt>
                <c:pt idx="9">
                  <c:v>0.28000000000000003</c:v>
                </c:pt>
              </c:numCache>
            </c:numRef>
          </c:val>
          <c:extLst>
            <c:ext xmlns:c16="http://schemas.microsoft.com/office/drawing/2014/chart" uri="{C3380CC4-5D6E-409C-BE32-E72D297353CC}">
              <c16:uniqueId val="{00000000-1199-3A44-B110-9C3F37D07814}"/>
            </c:ext>
          </c:extLst>
        </c:ser>
        <c:dLbls>
          <c:dLblPos val="ctr"/>
          <c:showLegendKey val="0"/>
          <c:showVal val="1"/>
          <c:showCatName val="0"/>
          <c:showSerName val="0"/>
          <c:showPercent val="0"/>
          <c:showBubbleSize val="0"/>
        </c:dLbls>
        <c:gapWidth val="24"/>
        <c:overlap val="100"/>
        <c:axId val="1813314399"/>
        <c:axId val="1813316479"/>
      </c:barChart>
      <c:catAx>
        <c:axId val="1813314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600" b="0" i="0" u="none" strike="noStrike" kern="1200" baseline="0">
                <a:solidFill>
                  <a:schemeClr val="tx1"/>
                </a:solidFill>
                <a:latin typeface="Roboto" panose="02000000000000000000" pitchFamily="2" charset="0"/>
                <a:ea typeface="Roboto" panose="02000000000000000000" pitchFamily="2" charset="0"/>
                <a:cs typeface="+mn-cs"/>
              </a:defRPr>
            </a:pPr>
            <a:endParaRPr lang="en-US"/>
          </a:p>
        </c:txPr>
        <c:crossAx val="1813316479"/>
        <c:crosses val="autoZero"/>
        <c:auto val="1"/>
        <c:lblAlgn val="ctr"/>
        <c:lblOffset val="100"/>
        <c:noMultiLvlLbl val="0"/>
      </c:catAx>
      <c:valAx>
        <c:axId val="1813316479"/>
        <c:scaling>
          <c:orientation val="minMax"/>
          <c:max val="100"/>
        </c:scaling>
        <c:delete val="1"/>
        <c:axPos val="b"/>
        <c:majorGridlines>
          <c:spPr>
            <a:ln w="9525" cap="flat" cmpd="sng" algn="ctr">
              <a:noFill/>
              <a:round/>
            </a:ln>
            <a:effectLst/>
          </c:spPr>
        </c:majorGridlines>
        <c:numFmt formatCode="General" sourceLinked="1"/>
        <c:majorTickMark val="none"/>
        <c:minorTickMark val="none"/>
        <c:tickLblPos val="nextTo"/>
        <c:crossAx val="1813314399"/>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0597608779996175"/>
          <c:y val="6.3339937457429482E-2"/>
          <c:w val="0.59289118382815209"/>
          <c:h val="0.82129888523996486"/>
        </c:manualLayout>
      </c:layout>
      <c:barChart>
        <c:barDir val="bar"/>
        <c:grouping val="stacked"/>
        <c:varyColors val="0"/>
        <c:ser>
          <c:idx val="0"/>
          <c:order val="0"/>
          <c:tx>
            <c:strRef>
              <c:f>Sheet1!$B$1</c:f>
              <c:strCache>
                <c:ptCount val="1"/>
                <c:pt idx="0">
                  <c:v>Person with a Disability %</c:v>
                </c:pt>
              </c:strCache>
            </c:strRef>
          </c:tx>
          <c:spPr>
            <a:solidFill>
              <a:srgbClr val="4EA72E">
                <a:lumMod val="75000"/>
              </a:srgb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lumMod val="9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Independent living skills &amp; peer/community supports</c:v>
                </c:pt>
                <c:pt idx="1">
                  <c:v>Accessibility, ADA &amp; assistive technology</c:v>
                </c:pt>
                <c:pt idx="2">
                  <c:v>Youth ransition services</c:v>
                </c:pt>
                <c:pt idx="3">
                  <c:v>Healthcare &amp; behavioral health services</c:v>
                </c:pt>
                <c:pt idx="4">
                  <c:v>Transportation services &amp; mobility supports</c:v>
                </c:pt>
                <c:pt idx="5">
                  <c:v>Employment services &amp; workforce inclusion</c:v>
                </c:pt>
                <c:pt idx="6">
                  <c:v>Service coordination &amp; system integration</c:v>
                </c:pt>
                <c:pt idx="7">
                  <c:v>Funding, rates &amp; system capacity</c:v>
                </c:pt>
                <c:pt idx="8">
                  <c:v>Direct care workforce &amp; caregiving infrastructure</c:v>
                </c:pt>
                <c:pt idx="9">
                  <c:v>Housing services &amp; supports</c:v>
                </c:pt>
              </c:strCache>
            </c:strRef>
          </c:cat>
          <c:val>
            <c:numRef>
              <c:f>Sheet1!$B$2:$B$11</c:f>
              <c:numCache>
                <c:formatCode>General</c:formatCode>
                <c:ptCount val="10"/>
                <c:pt idx="0">
                  <c:v>8</c:v>
                </c:pt>
                <c:pt idx="1">
                  <c:v>9</c:v>
                </c:pt>
                <c:pt idx="2">
                  <c:v>10</c:v>
                </c:pt>
                <c:pt idx="3">
                  <c:v>11</c:v>
                </c:pt>
                <c:pt idx="4">
                  <c:v>12</c:v>
                </c:pt>
                <c:pt idx="5">
                  <c:v>13</c:v>
                </c:pt>
                <c:pt idx="6">
                  <c:v>14</c:v>
                </c:pt>
                <c:pt idx="7">
                  <c:v>14</c:v>
                </c:pt>
                <c:pt idx="8">
                  <c:v>16</c:v>
                </c:pt>
                <c:pt idx="9">
                  <c:v>18</c:v>
                </c:pt>
              </c:numCache>
            </c:numRef>
          </c:val>
          <c:extLst>
            <c:ext xmlns:c16="http://schemas.microsoft.com/office/drawing/2014/chart" uri="{C3380CC4-5D6E-409C-BE32-E72D297353CC}">
              <c16:uniqueId val="{00000000-8CF7-44B6-B7EB-43CC29D2F19C}"/>
            </c:ext>
          </c:extLst>
        </c:ser>
        <c:dLbls>
          <c:dLblPos val="ctr"/>
          <c:showLegendKey val="0"/>
          <c:showVal val="1"/>
          <c:showCatName val="0"/>
          <c:showSerName val="0"/>
          <c:showPercent val="0"/>
          <c:showBubbleSize val="0"/>
        </c:dLbls>
        <c:gapWidth val="24"/>
        <c:overlap val="100"/>
        <c:axId val="1813314399"/>
        <c:axId val="1813316479"/>
      </c:barChart>
      <c:catAx>
        <c:axId val="1813314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600" b="0" i="0" u="none" strike="noStrike" kern="1200" baseline="0">
                <a:solidFill>
                  <a:schemeClr val="tx1"/>
                </a:solidFill>
                <a:latin typeface="Roboto" panose="02000000000000000000" pitchFamily="2" charset="0"/>
                <a:ea typeface="Roboto" panose="02000000000000000000" pitchFamily="2" charset="0"/>
                <a:cs typeface="+mn-cs"/>
              </a:defRPr>
            </a:pPr>
            <a:endParaRPr lang="en-US"/>
          </a:p>
        </c:txPr>
        <c:crossAx val="1813316479"/>
        <c:crosses val="autoZero"/>
        <c:auto val="1"/>
        <c:lblAlgn val="ctr"/>
        <c:lblOffset val="100"/>
        <c:noMultiLvlLbl val="0"/>
      </c:catAx>
      <c:valAx>
        <c:axId val="1813316479"/>
        <c:scaling>
          <c:orientation val="minMax"/>
          <c:max val="100"/>
        </c:scaling>
        <c:delete val="1"/>
        <c:axPos val="b"/>
        <c:majorGridlines>
          <c:spPr>
            <a:ln w="9525" cap="flat" cmpd="sng" algn="ctr">
              <a:noFill/>
              <a:round/>
            </a:ln>
            <a:effectLst/>
          </c:spPr>
        </c:majorGridlines>
        <c:numFmt formatCode="General" sourceLinked="1"/>
        <c:majorTickMark val="none"/>
        <c:minorTickMark val="none"/>
        <c:tickLblPos val="nextTo"/>
        <c:crossAx val="1813314399"/>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0597608779996175"/>
          <c:y val="6.3339937457429482E-2"/>
          <c:w val="0.59289118382815209"/>
          <c:h val="0.82129888523996486"/>
        </c:manualLayout>
      </c:layout>
      <c:barChart>
        <c:barDir val="bar"/>
        <c:grouping val="stacked"/>
        <c:varyColors val="0"/>
        <c:ser>
          <c:idx val="0"/>
          <c:order val="0"/>
          <c:tx>
            <c:strRef>
              <c:f>Sheet1!$B$1</c:f>
              <c:strCache>
                <c:ptCount val="1"/>
                <c:pt idx="0">
                  <c:v>Person with a Disability %</c:v>
                </c:pt>
              </c:strCache>
            </c:strRef>
          </c:tx>
          <c:spPr>
            <a:solidFill>
              <a:srgbClr val="165C7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lumMod val="9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Safety &amp; legal protections</c:v>
                </c:pt>
                <c:pt idx="1">
                  <c:v>Inclusion &amp; stigma</c:v>
                </c:pt>
                <c:pt idx="2">
                  <c:v>Advocacy &amp; participation</c:v>
                </c:pt>
                <c:pt idx="3">
                  <c:v>Transportation</c:v>
                </c:pt>
                <c:pt idx="4">
                  <c:v>Healthcare &amp; supports</c:v>
                </c:pt>
                <c:pt idx="5">
                  <c:v>Employment</c:v>
                </c:pt>
                <c:pt idx="6">
                  <c:v>Government accountability</c:v>
                </c:pt>
                <c:pt idx="7">
                  <c:v>Housing</c:v>
                </c:pt>
                <c:pt idx="8">
                  <c:v>Service access &amp; navigation</c:v>
                </c:pt>
                <c:pt idx="9">
                  <c:v>Accessibility &amp; ADA compliance</c:v>
                </c:pt>
                <c:pt idx="10">
                  <c:v>Economic insecurity &amp; benefits</c:v>
                </c:pt>
              </c:strCache>
            </c:strRef>
          </c:cat>
          <c:val>
            <c:numRef>
              <c:f>Sheet1!$B$2:$B$12</c:f>
              <c:numCache>
                <c:formatCode>General</c:formatCode>
                <c:ptCount val="11"/>
                <c:pt idx="0">
                  <c:v>5</c:v>
                </c:pt>
                <c:pt idx="1">
                  <c:v>6</c:v>
                </c:pt>
                <c:pt idx="2">
                  <c:v>6</c:v>
                </c:pt>
                <c:pt idx="3">
                  <c:v>7</c:v>
                </c:pt>
                <c:pt idx="4">
                  <c:v>7</c:v>
                </c:pt>
                <c:pt idx="5">
                  <c:v>8</c:v>
                </c:pt>
                <c:pt idx="6">
                  <c:v>9</c:v>
                </c:pt>
                <c:pt idx="7">
                  <c:v>10</c:v>
                </c:pt>
                <c:pt idx="8">
                  <c:v>11</c:v>
                </c:pt>
                <c:pt idx="9">
                  <c:v>12</c:v>
                </c:pt>
                <c:pt idx="10">
                  <c:v>13</c:v>
                </c:pt>
              </c:numCache>
            </c:numRef>
          </c:val>
          <c:extLst>
            <c:ext xmlns:c16="http://schemas.microsoft.com/office/drawing/2014/chart" uri="{C3380CC4-5D6E-409C-BE32-E72D297353CC}">
              <c16:uniqueId val="{00000000-8CF7-44B6-B7EB-43CC29D2F19C}"/>
            </c:ext>
          </c:extLst>
        </c:ser>
        <c:dLbls>
          <c:dLblPos val="ctr"/>
          <c:showLegendKey val="0"/>
          <c:showVal val="1"/>
          <c:showCatName val="0"/>
          <c:showSerName val="0"/>
          <c:showPercent val="0"/>
          <c:showBubbleSize val="0"/>
        </c:dLbls>
        <c:gapWidth val="24"/>
        <c:overlap val="100"/>
        <c:axId val="1813314399"/>
        <c:axId val="1813316479"/>
      </c:barChart>
      <c:catAx>
        <c:axId val="1813314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600" b="0" i="0" u="none" strike="noStrike" kern="1200" baseline="0">
                <a:solidFill>
                  <a:schemeClr val="tx1"/>
                </a:solidFill>
                <a:latin typeface="Roboto" panose="02000000000000000000" pitchFamily="2" charset="0"/>
                <a:ea typeface="Roboto" panose="02000000000000000000" pitchFamily="2" charset="0"/>
                <a:cs typeface="+mn-cs"/>
              </a:defRPr>
            </a:pPr>
            <a:endParaRPr lang="en-US"/>
          </a:p>
        </c:txPr>
        <c:crossAx val="1813316479"/>
        <c:crosses val="autoZero"/>
        <c:auto val="1"/>
        <c:lblAlgn val="ctr"/>
        <c:lblOffset val="100"/>
        <c:noMultiLvlLbl val="0"/>
      </c:catAx>
      <c:valAx>
        <c:axId val="1813316479"/>
        <c:scaling>
          <c:orientation val="minMax"/>
          <c:max val="100"/>
        </c:scaling>
        <c:delete val="1"/>
        <c:axPos val="b"/>
        <c:majorGridlines>
          <c:spPr>
            <a:ln w="9525" cap="flat" cmpd="sng" algn="ctr">
              <a:noFill/>
              <a:round/>
            </a:ln>
            <a:effectLst/>
          </c:spPr>
        </c:majorGridlines>
        <c:numFmt formatCode="General" sourceLinked="1"/>
        <c:majorTickMark val="none"/>
        <c:minorTickMark val="none"/>
        <c:tickLblPos val="nextTo"/>
        <c:crossAx val="1813314399"/>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0792179702725249"/>
          <c:y val="7.9341335628473758E-2"/>
          <c:w val="0.49094547287022211"/>
          <c:h val="0.86027523306424547"/>
        </c:manualLayout>
      </c:layout>
      <c:barChart>
        <c:barDir val="bar"/>
        <c:grouping val="stacked"/>
        <c:varyColors val="0"/>
        <c:ser>
          <c:idx val="0"/>
          <c:order val="0"/>
          <c:tx>
            <c:strRef>
              <c:f>Sheet1!$B$1</c:f>
              <c:strCache>
                <c:ptCount val="1"/>
                <c:pt idx="0">
                  <c:v>Person with a Disability %</c:v>
                </c:pt>
              </c:strCache>
            </c:strRef>
          </c:tx>
          <c:spPr>
            <a:solidFill>
              <a:srgbClr val="65316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lumMod val="9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Community &amp; social supports</c:v>
                </c:pt>
                <c:pt idx="1">
                  <c:v>Transportation</c:v>
                </c:pt>
                <c:pt idx="2">
                  <c:v>Employment &amp; day programs</c:v>
                </c:pt>
                <c:pt idx="3">
                  <c:v>System accountability</c:v>
                </c:pt>
                <c:pt idx="4">
                  <c:v>Accessibility &amp; inclusion</c:v>
                </c:pt>
                <c:pt idx="5">
                  <c:v>Healthcare &amp; services</c:v>
                </c:pt>
                <c:pt idx="6">
                  <c:v>Workforce &amp; provider capacity</c:v>
                </c:pt>
                <c:pt idx="7">
                  <c:v>Housing &amp; long-term options</c:v>
                </c:pt>
                <c:pt idx="8">
                  <c:v>Funding &amp; financial strain</c:v>
                </c:pt>
                <c:pt idx="9">
                  <c:v>Caregiver burden &amp; support</c:v>
                </c:pt>
                <c:pt idx="10">
                  <c:v>Service access &amp; navigation</c:v>
                </c:pt>
              </c:strCache>
            </c:strRef>
          </c:cat>
          <c:val>
            <c:numRef>
              <c:f>Sheet1!$B$2:$B$12</c:f>
              <c:numCache>
                <c:formatCode>General</c:formatCode>
                <c:ptCount val="11"/>
                <c:pt idx="0">
                  <c:v>4</c:v>
                </c:pt>
                <c:pt idx="1">
                  <c:v>4</c:v>
                </c:pt>
                <c:pt idx="2">
                  <c:v>6</c:v>
                </c:pt>
                <c:pt idx="3">
                  <c:v>6</c:v>
                </c:pt>
                <c:pt idx="4">
                  <c:v>7</c:v>
                </c:pt>
                <c:pt idx="5">
                  <c:v>8</c:v>
                </c:pt>
                <c:pt idx="6">
                  <c:v>9</c:v>
                </c:pt>
                <c:pt idx="7">
                  <c:v>10</c:v>
                </c:pt>
                <c:pt idx="8">
                  <c:v>13</c:v>
                </c:pt>
                <c:pt idx="9">
                  <c:v>14</c:v>
                </c:pt>
                <c:pt idx="10">
                  <c:v>16</c:v>
                </c:pt>
              </c:numCache>
            </c:numRef>
          </c:val>
          <c:extLst>
            <c:ext xmlns:c16="http://schemas.microsoft.com/office/drawing/2014/chart" uri="{C3380CC4-5D6E-409C-BE32-E72D297353CC}">
              <c16:uniqueId val="{00000000-8CF7-44B6-B7EB-43CC29D2F19C}"/>
            </c:ext>
          </c:extLst>
        </c:ser>
        <c:dLbls>
          <c:dLblPos val="ctr"/>
          <c:showLegendKey val="0"/>
          <c:showVal val="1"/>
          <c:showCatName val="0"/>
          <c:showSerName val="0"/>
          <c:showPercent val="0"/>
          <c:showBubbleSize val="0"/>
        </c:dLbls>
        <c:gapWidth val="24"/>
        <c:overlap val="100"/>
        <c:axId val="1813314399"/>
        <c:axId val="1813316479"/>
      </c:barChart>
      <c:catAx>
        <c:axId val="1813314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600" b="0" i="0" u="none" strike="noStrike" kern="1200" baseline="0">
                <a:solidFill>
                  <a:schemeClr val="tx1"/>
                </a:solidFill>
                <a:latin typeface="Roboto" panose="02000000000000000000" pitchFamily="2" charset="0"/>
                <a:ea typeface="Roboto" panose="02000000000000000000" pitchFamily="2" charset="0"/>
                <a:cs typeface="+mn-cs"/>
              </a:defRPr>
            </a:pPr>
            <a:endParaRPr lang="en-US"/>
          </a:p>
        </c:txPr>
        <c:crossAx val="1813316479"/>
        <c:crosses val="autoZero"/>
        <c:auto val="1"/>
        <c:lblAlgn val="ctr"/>
        <c:lblOffset val="100"/>
        <c:noMultiLvlLbl val="0"/>
      </c:catAx>
      <c:valAx>
        <c:axId val="1813316479"/>
        <c:scaling>
          <c:orientation val="minMax"/>
          <c:max val="100"/>
        </c:scaling>
        <c:delete val="1"/>
        <c:axPos val="b"/>
        <c:majorGridlines>
          <c:spPr>
            <a:ln w="9525" cap="flat" cmpd="sng" algn="ctr">
              <a:noFill/>
              <a:round/>
            </a:ln>
            <a:effectLst/>
          </c:spPr>
        </c:majorGridlines>
        <c:numFmt formatCode="General" sourceLinked="1"/>
        <c:majorTickMark val="none"/>
        <c:minorTickMark val="none"/>
        <c:tickLblPos val="nextTo"/>
        <c:crossAx val="1813314399"/>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0792179702725249"/>
          <c:y val="7.9341335628473758E-2"/>
          <c:w val="0.49094547287022211"/>
          <c:h val="0.86027523306424547"/>
        </c:manualLayout>
      </c:layout>
      <c:barChart>
        <c:barDir val="bar"/>
        <c:grouping val="stacked"/>
        <c:varyColors val="0"/>
        <c:ser>
          <c:idx val="0"/>
          <c:order val="0"/>
          <c:tx>
            <c:strRef>
              <c:f>Sheet1!$B$1</c:f>
              <c:strCache>
                <c:ptCount val="1"/>
                <c:pt idx="0">
                  <c:v>Person with a Disability %</c:v>
                </c:pt>
              </c:strCache>
            </c:strRef>
          </c:tx>
          <c:spPr>
            <a:solidFill>
              <a:srgbClr val="4EA72E">
                <a:lumMod val="75000"/>
              </a:srgb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lumMod val="9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Transitions</c:v>
                </c:pt>
                <c:pt idx="1">
                  <c:v>Community inclusion</c:v>
                </c:pt>
                <c:pt idx="2">
                  <c:v>Advocacy &amp; rights</c:v>
                </c:pt>
                <c:pt idx="3">
                  <c:v>Housing</c:v>
                </c:pt>
                <c:pt idx="4">
                  <c:v>Rural disparities</c:v>
                </c:pt>
                <c:pt idx="5">
                  <c:v>Quality of care &amp; providers</c:v>
                </c:pt>
                <c:pt idx="6">
                  <c:v>Employment</c:v>
                </c:pt>
                <c:pt idx="7">
                  <c:v>Accessibility &amp; communication</c:v>
                </c:pt>
                <c:pt idx="8">
                  <c:v>Funding &amp; underinvestment</c:v>
                </c:pt>
                <c:pt idx="9">
                  <c:v>Service access &amp; navigation</c:v>
                </c:pt>
              </c:strCache>
            </c:strRef>
          </c:cat>
          <c:val>
            <c:numRef>
              <c:f>Sheet1!$B$2:$B$11</c:f>
              <c:numCache>
                <c:formatCode>General</c:formatCode>
                <c:ptCount val="10"/>
                <c:pt idx="0">
                  <c:v>5</c:v>
                </c:pt>
                <c:pt idx="1">
                  <c:v>5</c:v>
                </c:pt>
                <c:pt idx="2">
                  <c:v>5</c:v>
                </c:pt>
                <c:pt idx="3">
                  <c:v>6</c:v>
                </c:pt>
                <c:pt idx="4">
                  <c:v>10</c:v>
                </c:pt>
                <c:pt idx="5">
                  <c:v>10</c:v>
                </c:pt>
                <c:pt idx="6">
                  <c:v>11</c:v>
                </c:pt>
                <c:pt idx="7">
                  <c:v>13</c:v>
                </c:pt>
                <c:pt idx="8">
                  <c:v>16</c:v>
                </c:pt>
                <c:pt idx="9">
                  <c:v>19</c:v>
                </c:pt>
              </c:numCache>
            </c:numRef>
          </c:val>
          <c:extLst>
            <c:ext xmlns:c16="http://schemas.microsoft.com/office/drawing/2014/chart" uri="{C3380CC4-5D6E-409C-BE32-E72D297353CC}">
              <c16:uniqueId val="{00000000-8CF7-44B6-B7EB-43CC29D2F19C}"/>
            </c:ext>
          </c:extLst>
        </c:ser>
        <c:dLbls>
          <c:dLblPos val="ctr"/>
          <c:showLegendKey val="0"/>
          <c:showVal val="1"/>
          <c:showCatName val="0"/>
          <c:showSerName val="0"/>
          <c:showPercent val="0"/>
          <c:showBubbleSize val="0"/>
        </c:dLbls>
        <c:gapWidth val="24"/>
        <c:overlap val="100"/>
        <c:axId val="1813314399"/>
        <c:axId val="1813316479"/>
      </c:barChart>
      <c:catAx>
        <c:axId val="1813314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600" b="0" i="0" u="none" strike="noStrike" kern="1200" baseline="0">
                <a:solidFill>
                  <a:schemeClr val="tx1"/>
                </a:solidFill>
                <a:latin typeface="Roboto" panose="02000000000000000000" pitchFamily="2" charset="0"/>
                <a:ea typeface="Roboto" panose="02000000000000000000" pitchFamily="2" charset="0"/>
                <a:cs typeface="+mn-cs"/>
              </a:defRPr>
            </a:pPr>
            <a:endParaRPr lang="en-US"/>
          </a:p>
        </c:txPr>
        <c:crossAx val="1813316479"/>
        <c:crosses val="autoZero"/>
        <c:auto val="1"/>
        <c:lblAlgn val="ctr"/>
        <c:lblOffset val="100"/>
        <c:noMultiLvlLbl val="0"/>
      </c:catAx>
      <c:valAx>
        <c:axId val="1813316479"/>
        <c:scaling>
          <c:orientation val="minMax"/>
          <c:max val="100"/>
        </c:scaling>
        <c:delete val="1"/>
        <c:axPos val="b"/>
        <c:majorGridlines>
          <c:spPr>
            <a:ln w="9525" cap="flat" cmpd="sng" algn="ctr">
              <a:noFill/>
              <a:round/>
            </a:ln>
            <a:effectLst/>
          </c:spPr>
        </c:majorGridlines>
        <c:numFmt formatCode="General" sourceLinked="1"/>
        <c:majorTickMark val="none"/>
        <c:minorTickMark val="none"/>
        <c:tickLblPos val="nextTo"/>
        <c:crossAx val="1813314399"/>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453367660224254"/>
          <c:y val="0.10066546487977837"/>
          <c:w val="0.77124957937950045"/>
          <c:h val="0.57411083242532024"/>
        </c:manualLayout>
      </c:layout>
      <c:barChart>
        <c:barDir val="bar"/>
        <c:grouping val="stacked"/>
        <c:varyColors val="0"/>
        <c:ser>
          <c:idx val="0"/>
          <c:order val="0"/>
          <c:tx>
            <c:strRef>
              <c:f>Sheet1!$B$1</c:f>
              <c:strCache>
                <c:ptCount val="1"/>
                <c:pt idx="0">
                  <c:v>Yes</c:v>
                </c:pt>
              </c:strCache>
            </c:strRef>
          </c:tx>
          <c:spPr>
            <a:solidFill>
              <a:srgbClr val="165C7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lumMod val="95000"/>
                      </a:schemeClr>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7"/>
                <c:pt idx="0">
                  <c:v>Works with people with disabilities</c:v>
                </c:pt>
                <c:pt idx="2">
                  <c:v>Close to someone with a disability</c:v>
                </c:pt>
                <c:pt idx="4">
                  <c:v>People with disabilities</c:v>
                </c:pt>
                <c:pt idx="6">
                  <c:v>All respondents</c:v>
                </c:pt>
              </c:strCache>
            </c:strRef>
          </c:cat>
          <c:val>
            <c:numRef>
              <c:f>Sheet1!$B$2:$B$9</c:f>
              <c:numCache>
                <c:formatCode>General</c:formatCode>
                <c:ptCount val="8"/>
                <c:pt idx="0">
                  <c:v>53</c:v>
                </c:pt>
                <c:pt idx="2">
                  <c:v>56</c:v>
                </c:pt>
                <c:pt idx="4">
                  <c:v>57</c:v>
                </c:pt>
                <c:pt idx="6">
                  <c:v>56</c:v>
                </c:pt>
              </c:numCache>
            </c:numRef>
          </c:val>
          <c:extLst>
            <c:ext xmlns:c16="http://schemas.microsoft.com/office/drawing/2014/chart" uri="{C3380CC4-5D6E-409C-BE32-E72D297353CC}">
              <c16:uniqueId val="{00000000-10A0-644B-B177-38661D71881B}"/>
            </c:ext>
          </c:extLst>
        </c:ser>
        <c:ser>
          <c:idx val="1"/>
          <c:order val="1"/>
          <c:tx>
            <c:strRef>
              <c:f>Sheet1!$C$1</c:f>
              <c:strCache>
                <c:ptCount val="1"/>
                <c:pt idx="0">
                  <c:v>No</c:v>
                </c:pt>
              </c:strCache>
            </c:strRef>
          </c:tx>
          <c:spPr>
            <a:solidFill>
              <a:srgbClr val="65316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Roboto" panose="02000000000000000000" pitchFamily="2" charset="0"/>
                    <a:ea typeface="Roboto" panose="02000000000000000000" pitchFamily="2" charset="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7"/>
                <c:pt idx="0">
                  <c:v>Works with people with disabilities</c:v>
                </c:pt>
                <c:pt idx="2">
                  <c:v>Close to someone with a disability</c:v>
                </c:pt>
                <c:pt idx="4">
                  <c:v>People with disabilities</c:v>
                </c:pt>
                <c:pt idx="6">
                  <c:v>All respondents</c:v>
                </c:pt>
              </c:strCache>
            </c:strRef>
          </c:cat>
          <c:val>
            <c:numRef>
              <c:f>Sheet1!$C$2:$C$9</c:f>
              <c:numCache>
                <c:formatCode>General</c:formatCode>
                <c:ptCount val="8"/>
                <c:pt idx="0">
                  <c:v>40</c:v>
                </c:pt>
                <c:pt idx="2">
                  <c:v>34</c:v>
                </c:pt>
                <c:pt idx="4">
                  <c:v>30</c:v>
                </c:pt>
                <c:pt idx="6">
                  <c:v>34</c:v>
                </c:pt>
              </c:numCache>
            </c:numRef>
          </c:val>
          <c:extLst>
            <c:ext xmlns:c16="http://schemas.microsoft.com/office/drawing/2014/chart" uri="{C3380CC4-5D6E-409C-BE32-E72D297353CC}">
              <c16:uniqueId val="{00000001-10A0-644B-B177-38661D71881B}"/>
            </c:ext>
          </c:extLst>
        </c:ser>
        <c:dLbls>
          <c:dLblPos val="ctr"/>
          <c:showLegendKey val="0"/>
          <c:showVal val="1"/>
          <c:showCatName val="0"/>
          <c:showSerName val="0"/>
          <c:showPercent val="0"/>
          <c:showBubbleSize val="0"/>
        </c:dLbls>
        <c:gapWidth val="24"/>
        <c:overlap val="100"/>
        <c:axId val="1813314399"/>
        <c:axId val="1813316479"/>
      </c:barChart>
      <c:catAx>
        <c:axId val="1813314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just">
              <a:defRPr sz="1600" b="0" i="0" u="none" strike="noStrike" kern="1200" baseline="0">
                <a:solidFill>
                  <a:schemeClr val="tx1">
                    <a:lumMod val="85000"/>
                    <a:lumOff val="15000"/>
                  </a:schemeClr>
                </a:solidFill>
                <a:latin typeface="Roboto" panose="02000000000000000000" pitchFamily="2" charset="0"/>
                <a:ea typeface="Roboto" panose="02000000000000000000" pitchFamily="2" charset="0"/>
                <a:cs typeface="+mn-cs"/>
              </a:defRPr>
            </a:pPr>
            <a:endParaRPr lang="en-US"/>
          </a:p>
        </c:txPr>
        <c:crossAx val="1813316479"/>
        <c:crosses val="autoZero"/>
        <c:auto val="1"/>
        <c:lblAlgn val="ctr"/>
        <c:lblOffset val="100"/>
        <c:noMultiLvlLbl val="0"/>
      </c:catAx>
      <c:valAx>
        <c:axId val="1813316479"/>
        <c:scaling>
          <c:orientation val="minMax"/>
          <c:max val="1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2">
                    <a:lumMod val="50000"/>
                  </a:schemeClr>
                </a:solidFill>
                <a:latin typeface="Roboto" panose="02000000000000000000" pitchFamily="2" charset="0"/>
                <a:ea typeface="Roboto" panose="02000000000000000000" pitchFamily="2" charset="0"/>
                <a:cs typeface="+mn-cs"/>
              </a:defRPr>
            </a:pPr>
            <a:endParaRPr lang="en-US"/>
          </a:p>
        </c:txPr>
        <c:crossAx val="1813314399"/>
        <c:crosses val="autoZero"/>
        <c:crossBetween val="between"/>
        <c:majorUnit val="25"/>
      </c:valAx>
      <c:spPr>
        <a:noFill/>
        <a:ln>
          <a:noFill/>
        </a:ln>
        <a:effectLst/>
      </c:spPr>
    </c:plotArea>
    <c:legend>
      <c:legendPos val="t"/>
      <c:legendEntry>
        <c:idx val="0"/>
        <c:txPr>
          <a:bodyPr rot="0" spcFirstLastPara="1" vertOverflow="ellipsis" vert="horz" wrap="square" anchor="ctr" anchorCtr="1"/>
          <a:lstStyle/>
          <a:p>
            <a:pPr>
              <a:defRPr sz="2000" b="0" i="0" u="none" strike="noStrike" kern="1200" baseline="0">
                <a:solidFill>
                  <a:srgbClr val="4A4A4A"/>
                </a:solidFill>
                <a:latin typeface="Roboto" panose="02000000000000000000" pitchFamily="2" charset="0"/>
                <a:ea typeface="Roboto" panose="02000000000000000000" pitchFamily="2" charset="0"/>
                <a:cs typeface="+mn-cs"/>
              </a:defRPr>
            </a:pPr>
            <a:endParaRPr lang="en-US"/>
          </a:p>
        </c:txPr>
      </c:legendEntry>
      <c:layout>
        <c:manualLayout>
          <c:xMode val="edge"/>
          <c:yMode val="edge"/>
          <c:x val="0"/>
          <c:y val="7.9288874339546053E-2"/>
          <c:w val="1"/>
          <c:h val="5.6876009648643845E-2"/>
        </c:manualLayout>
      </c:layout>
      <c:overlay val="0"/>
      <c:spPr>
        <a:solidFill>
          <a:schemeClr val="bg1"/>
        </a:solidFill>
        <a:ln>
          <a:noFill/>
        </a:ln>
        <a:effectLst/>
      </c:spPr>
      <c:txPr>
        <a:bodyPr rot="0" spcFirstLastPara="1" vertOverflow="ellipsis" vert="horz" wrap="square" anchor="ctr" anchorCtr="1"/>
        <a:lstStyle/>
        <a:p>
          <a:pPr>
            <a:defRPr sz="2000" b="0" i="0" u="none" strike="noStrike" kern="1200" baseline="0">
              <a:solidFill>
                <a:srgbClr val="4A4A4A"/>
              </a:solidFill>
              <a:latin typeface="Roboto" panose="02000000000000000000" pitchFamily="2" charset="0"/>
              <a:ea typeface="Roboto" panose="02000000000000000000" pitchFamily="2" charset="0"/>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0.23184</cdr:x>
      <cdr:y>0.60833</cdr:y>
    </cdr:from>
    <cdr:to>
      <cdr:x>0.93162</cdr:x>
      <cdr:y>0.64417</cdr:y>
    </cdr:to>
    <cdr:sp macro="" textlink="">
      <cdr:nvSpPr>
        <cdr:cNvPr id="10" name="Text Box 9"/>
        <cdr:cNvSpPr txBox="1"/>
      </cdr:nvSpPr>
      <cdr:spPr>
        <a:xfrm xmlns:a="http://schemas.openxmlformats.org/drawingml/2006/main">
          <a:off x="1377950" y="4635500"/>
          <a:ext cx="4159250" cy="2730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userShapes>
</file>

<file path=ppt/drawings/drawing2.xml><?xml version="1.0" encoding="utf-8"?>
<c:userShapes xmlns:c="http://schemas.openxmlformats.org/drawingml/2006/chart">
  <cdr:relSizeAnchor xmlns:cdr="http://schemas.openxmlformats.org/drawingml/2006/chartDrawing">
    <cdr:from>
      <cdr:x>0</cdr:x>
      <cdr:y>0.01514</cdr:y>
    </cdr:from>
    <cdr:to>
      <cdr:x>0.9984</cdr:x>
      <cdr:y>0.1041</cdr:y>
    </cdr:to>
    <cdr:sp macro="" textlink="">
      <cdr:nvSpPr>
        <cdr:cNvPr id="2" name="Text Box 1"/>
        <cdr:cNvSpPr txBox="1"/>
      </cdr:nvSpPr>
      <cdr:spPr>
        <a:xfrm xmlns:a="http://schemas.openxmlformats.org/drawingml/2006/main">
          <a:off x="0" y="96356"/>
          <a:ext cx="10169692" cy="56632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000" baseline="0" dirty="0">
              <a:solidFill>
                <a:srgbClr val="4A4A4A"/>
              </a:solidFill>
              <a:latin typeface="Roboto" panose="02000000000000000000" pitchFamily="2" charset="0"/>
              <a:ea typeface="Roboto" panose="02000000000000000000" pitchFamily="2" charset="0"/>
            </a:rPr>
            <a:t>Percent of respondents</a:t>
          </a:r>
          <a:endParaRPr lang="en-US" sz="2000" dirty="0">
            <a:solidFill>
              <a:srgbClr val="4A4A4A"/>
            </a:solidFill>
            <a:latin typeface="Roboto" panose="02000000000000000000" pitchFamily="2" charset="0"/>
            <a:ea typeface="Roboto" panose="02000000000000000000" pitchFamily="2" charset="0"/>
          </a:endParaRPr>
        </a:p>
      </cdr:txBody>
    </cdr:sp>
  </cdr:relSizeAnchor>
  <cdr:relSizeAnchor xmlns:cdr="http://schemas.openxmlformats.org/drawingml/2006/chartDrawing">
    <cdr:from>
      <cdr:x>0</cdr:x>
      <cdr:y>0.75185</cdr:y>
    </cdr:from>
    <cdr:to>
      <cdr:x>0.99894</cdr:x>
      <cdr:y>0.91127</cdr:y>
    </cdr:to>
    <cdr:sp macro="" textlink="">
      <cdr:nvSpPr>
        <cdr:cNvPr id="3" name="Text Box 2"/>
        <cdr:cNvSpPr txBox="1"/>
      </cdr:nvSpPr>
      <cdr:spPr>
        <a:xfrm xmlns:a="http://schemas.openxmlformats.org/drawingml/2006/main">
          <a:off x="0" y="4786329"/>
          <a:ext cx="10175192" cy="101489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How easy is it to find information about disability services in your community</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xmlns:a="http://schemas.openxmlformats.org/drawingml/2006/main">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xmlns:a="http://schemas.openxmlformats.org/drawingml/2006/main">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xmlns:a="http://schemas.openxmlformats.org/drawingml/2006/main">
          <a:endParaRPr lang="en-US" sz="1600" dirty="0">
            <a:solidFill>
              <a:srgbClr val="4A4A4A"/>
            </a:solidFill>
          </a:endParaRPr>
        </a:p>
      </cdr:txBody>
    </cdr:sp>
  </cdr:relSizeAnchor>
  <cdr:relSizeAnchor xmlns:cdr="http://schemas.openxmlformats.org/drawingml/2006/chartDrawing">
    <cdr:from>
      <cdr:x>0.97808</cdr:x>
      <cdr:y>0.66698</cdr:y>
    </cdr:from>
    <cdr:to>
      <cdr:x>1</cdr:x>
      <cdr:y>0.74014</cdr:y>
    </cdr:to>
    <cdr:sp macro="" textlink="">
      <cdr:nvSpPr>
        <cdr:cNvPr id="6" name="Text Box 5"/>
        <cdr:cNvSpPr txBox="1"/>
      </cdr:nvSpPr>
      <cdr:spPr>
        <a:xfrm xmlns:a="http://schemas.openxmlformats.org/drawingml/2006/main" flipV="1">
          <a:off x="9962707" y="4246028"/>
          <a:ext cx="223282" cy="46574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dirty="0">
              <a:solidFill>
                <a:schemeClr val="tx1">
                  <a:lumMod val="85000"/>
                  <a:lumOff val="15000"/>
                </a:schemeClr>
              </a:solidFill>
            </a:rPr>
            <a:t>%</a:t>
          </a:r>
        </a:p>
      </cdr:txBody>
    </cdr:sp>
  </cdr:relSizeAnchor>
  <cdr:relSizeAnchor xmlns:cdr="http://schemas.openxmlformats.org/drawingml/2006/chartDrawing">
    <cdr:from>
      <cdr:x>0.23184</cdr:x>
      <cdr:y>0.60833</cdr:y>
    </cdr:from>
    <cdr:to>
      <cdr:x>0.93162</cdr:x>
      <cdr:y>0.64417</cdr:y>
    </cdr:to>
    <cdr:sp macro="" textlink="">
      <cdr:nvSpPr>
        <cdr:cNvPr id="10" name="Text Box 9"/>
        <cdr:cNvSpPr txBox="1"/>
      </cdr:nvSpPr>
      <cdr:spPr>
        <a:xfrm xmlns:a="http://schemas.openxmlformats.org/drawingml/2006/main">
          <a:off x="1377950" y="4635500"/>
          <a:ext cx="4159250" cy="2730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0.19873</cdr:x>
      <cdr:y>0.39576</cdr:y>
    </cdr:from>
    <cdr:to>
      <cdr:x>0.60535</cdr:x>
      <cdr:y>0.42826</cdr:y>
    </cdr:to>
    <cdr:sp macro="" textlink="">
      <cdr:nvSpPr>
        <cdr:cNvPr id="12" name="Text Box 1"/>
        <cdr:cNvSpPr txBox="1"/>
      </cdr:nvSpPr>
      <cdr:spPr>
        <a:xfrm xmlns:a="http://schemas.openxmlformats.org/drawingml/2006/main">
          <a:off x="1183062" y="3091063"/>
          <a:ext cx="2420660" cy="25384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endParaRPr lang="en-US" sz="1200">
            <a:solidFill>
              <a:srgbClr val="4A4A4A"/>
            </a:solidFill>
            <a:latin typeface="Roboto" panose="02000000000000000000" pitchFamily="2" charset="0"/>
            <a:ea typeface="Roboto" panose="02000000000000000000" pitchFamily="2"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cdr:x>
      <cdr:y>0</cdr:y>
    </cdr:from>
    <cdr:to>
      <cdr:x>0.9984</cdr:x>
      <cdr:y>0.07423</cdr:y>
    </cdr:to>
    <cdr:sp macro="" textlink="">
      <cdr:nvSpPr>
        <cdr:cNvPr id="2" name="Text Box 1"/>
        <cdr:cNvSpPr txBox="1"/>
      </cdr:nvSpPr>
      <cdr:spPr>
        <a:xfrm xmlns:a="http://schemas.openxmlformats.org/drawingml/2006/main">
          <a:off x="-685800" y="-1066749"/>
          <a:ext cx="10900467" cy="36012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aseline="0" dirty="0">
              <a:solidFill>
                <a:schemeClr val="tx1"/>
              </a:solidFill>
              <a:latin typeface="Roboto" panose="02000000000000000000" pitchFamily="2" charset="0"/>
              <a:ea typeface="Roboto" panose="02000000000000000000" pitchFamily="2" charset="0"/>
            </a:rPr>
            <a:t>Percent of respondents</a:t>
          </a:r>
          <a:endParaRPr lang="en-US" sz="1800" dirty="0">
            <a:solidFill>
              <a:schemeClr val="tx1"/>
            </a:solidFill>
            <a:latin typeface="Roboto" panose="02000000000000000000" pitchFamily="2" charset="0"/>
            <a:ea typeface="Roboto" panose="02000000000000000000" pitchFamily="2" charset="0"/>
          </a:endParaRPr>
        </a:p>
      </cdr:txBody>
    </cdr:sp>
  </cdr:relSizeAnchor>
  <cdr:relSizeAnchor xmlns:cdr="http://schemas.openxmlformats.org/drawingml/2006/chartDrawing">
    <cdr:from>
      <cdr:x>0.23184</cdr:x>
      <cdr:y>0.60833</cdr:y>
    </cdr:from>
    <cdr:to>
      <cdr:x>0.93162</cdr:x>
      <cdr:y>0.64417</cdr:y>
    </cdr:to>
    <cdr:sp macro="" textlink="">
      <cdr:nvSpPr>
        <cdr:cNvPr id="10" name="Text Box 9"/>
        <cdr:cNvSpPr txBox="1"/>
      </cdr:nvSpPr>
      <cdr:spPr>
        <a:xfrm xmlns:a="http://schemas.openxmlformats.org/drawingml/2006/main">
          <a:off x="1377950" y="4635500"/>
          <a:ext cx="4159250" cy="2730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userShapes>
</file>

<file path=ppt/drawings/drawing4.xml><?xml version="1.0" encoding="utf-8"?>
<c:userShapes xmlns:c="http://schemas.openxmlformats.org/drawingml/2006/chart">
  <cdr:relSizeAnchor xmlns:cdr="http://schemas.openxmlformats.org/drawingml/2006/chartDrawing">
    <cdr:from>
      <cdr:x>0</cdr:x>
      <cdr:y>0</cdr:y>
    </cdr:from>
    <cdr:to>
      <cdr:x>0.9984</cdr:x>
      <cdr:y>0.07423</cdr:y>
    </cdr:to>
    <cdr:sp macro="" textlink="">
      <cdr:nvSpPr>
        <cdr:cNvPr id="2" name="Text Box 1"/>
        <cdr:cNvSpPr txBox="1"/>
      </cdr:nvSpPr>
      <cdr:spPr>
        <a:xfrm xmlns:a="http://schemas.openxmlformats.org/drawingml/2006/main">
          <a:off x="-685800" y="-1066749"/>
          <a:ext cx="10900467" cy="36012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aseline="0" dirty="0">
              <a:solidFill>
                <a:schemeClr val="tx1"/>
              </a:solidFill>
              <a:latin typeface="Roboto" panose="02000000000000000000" pitchFamily="2" charset="0"/>
              <a:ea typeface="Roboto" panose="02000000000000000000" pitchFamily="2" charset="0"/>
            </a:rPr>
            <a:t>Percent of respondents with a disability</a:t>
          </a:r>
          <a:endParaRPr lang="en-US" sz="1800" dirty="0">
            <a:solidFill>
              <a:schemeClr val="tx1"/>
            </a:solidFill>
            <a:latin typeface="Roboto" panose="02000000000000000000" pitchFamily="2" charset="0"/>
            <a:ea typeface="Roboto" panose="02000000000000000000" pitchFamily="2" charset="0"/>
          </a:endParaRPr>
        </a:p>
      </cdr:txBody>
    </cdr:sp>
  </cdr:relSizeAnchor>
  <cdr:relSizeAnchor xmlns:cdr="http://schemas.openxmlformats.org/drawingml/2006/chartDrawing">
    <cdr:from>
      <cdr:x>0.23184</cdr:x>
      <cdr:y>0.60833</cdr:y>
    </cdr:from>
    <cdr:to>
      <cdr:x>0.93162</cdr:x>
      <cdr:y>0.64417</cdr:y>
    </cdr:to>
    <cdr:sp macro="" textlink="">
      <cdr:nvSpPr>
        <cdr:cNvPr id="10" name="Text Box 9"/>
        <cdr:cNvSpPr txBox="1"/>
      </cdr:nvSpPr>
      <cdr:spPr>
        <a:xfrm xmlns:a="http://schemas.openxmlformats.org/drawingml/2006/main">
          <a:off x="1377950" y="4635500"/>
          <a:ext cx="4159250" cy="2730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userShapes>
</file>

<file path=ppt/drawings/drawing5.xml><?xml version="1.0" encoding="utf-8"?>
<c:userShapes xmlns:c="http://schemas.openxmlformats.org/drawingml/2006/chart">
  <cdr:relSizeAnchor xmlns:cdr="http://schemas.openxmlformats.org/drawingml/2006/chartDrawing">
    <cdr:from>
      <cdr:x>0</cdr:x>
      <cdr:y>0</cdr:y>
    </cdr:from>
    <cdr:to>
      <cdr:x>0.9984</cdr:x>
      <cdr:y>0.07423</cdr:y>
    </cdr:to>
    <cdr:sp macro="" textlink="">
      <cdr:nvSpPr>
        <cdr:cNvPr id="2" name="Text Box 1"/>
        <cdr:cNvSpPr txBox="1"/>
      </cdr:nvSpPr>
      <cdr:spPr>
        <a:xfrm xmlns:a="http://schemas.openxmlformats.org/drawingml/2006/main">
          <a:off x="-685800" y="-1066749"/>
          <a:ext cx="10900467" cy="36012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aseline="0" dirty="0">
              <a:solidFill>
                <a:schemeClr val="tx1"/>
              </a:solidFill>
              <a:latin typeface="Roboto" panose="02000000000000000000" pitchFamily="2" charset="0"/>
              <a:ea typeface="Roboto" panose="02000000000000000000" pitchFamily="2" charset="0"/>
            </a:rPr>
            <a:t>Percent of respondents who are close to someone with a disability</a:t>
          </a:r>
          <a:endParaRPr lang="en-US" sz="1800" dirty="0">
            <a:solidFill>
              <a:schemeClr val="tx1"/>
            </a:solidFill>
            <a:latin typeface="Roboto" panose="02000000000000000000" pitchFamily="2" charset="0"/>
            <a:ea typeface="Roboto" panose="02000000000000000000" pitchFamily="2" charset="0"/>
          </a:endParaRPr>
        </a:p>
      </cdr:txBody>
    </cdr:sp>
  </cdr:relSizeAnchor>
  <cdr:relSizeAnchor xmlns:cdr="http://schemas.openxmlformats.org/drawingml/2006/chartDrawing">
    <cdr:from>
      <cdr:x>0.23184</cdr:x>
      <cdr:y>0.60833</cdr:y>
    </cdr:from>
    <cdr:to>
      <cdr:x>0.93162</cdr:x>
      <cdr:y>0.64417</cdr:y>
    </cdr:to>
    <cdr:sp macro="" textlink="">
      <cdr:nvSpPr>
        <cdr:cNvPr id="10" name="Text Box 9"/>
        <cdr:cNvSpPr txBox="1"/>
      </cdr:nvSpPr>
      <cdr:spPr>
        <a:xfrm xmlns:a="http://schemas.openxmlformats.org/drawingml/2006/main">
          <a:off x="1377950" y="4635500"/>
          <a:ext cx="4159250" cy="2730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userShapes>
</file>

<file path=ppt/drawings/drawing6.xml><?xml version="1.0" encoding="utf-8"?>
<c:userShapes xmlns:c="http://schemas.openxmlformats.org/drawingml/2006/chart">
  <cdr:relSizeAnchor xmlns:cdr="http://schemas.openxmlformats.org/drawingml/2006/chartDrawing">
    <cdr:from>
      <cdr:x>0</cdr:x>
      <cdr:y>0.03357</cdr:y>
    </cdr:from>
    <cdr:to>
      <cdr:x>0.9984</cdr:x>
      <cdr:y>0.1078</cdr:y>
    </cdr:to>
    <cdr:sp macro="" textlink="">
      <cdr:nvSpPr>
        <cdr:cNvPr id="2" name="Text Box 1"/>
        <cdr:cNvSpPr txBox="1"/>
      </cdr:nvSpPr>
      <cdr:spPr>
        <a:xfrm xmlns:a="http://schemas.openxmlformats.org/drawingml/2006/main">
          <a:off x="-685800" y="162872"/>
          <a:ext cx="10900467" cy="36012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aseline="0" dirty="0">
              <a:solidFill>
                <a:schemeClr val="tx1"/>
              </a:solidFill>
              <a:latin typeface="Roboto" panose="02000000000000000000" pitchFamily="2" charset="0"/>
              <a:ea typeface="Roboto" panose="02000000000000000000" pitchFamily="2" charset="0"/>
            </a:rPr>
            <a:t>Percent of respondents who work with people with disabilities</a:t>
          </a:r>
          <a:endParaRPr lang="en-US" sz="1800" dirty="0">
            <a:solidFill>
              <a:schemeClr val="tx1"/>
            </a:solidFill>
            <a:latin typeface="Roboto" panose="02000000000000000000" pitchFamily="2" charset="0"/>
            <a:ea typeface="Roboto" panose="02000000000000000000" pitchFamily="2" charset="0"/>
          </a:endParaRPr>
        </a:p>
      </cdr:txBody>
    </cdr:sp>
  </cdr:relSizeAnchor>
  <cdr:relSizeAnchor xmlns:cdr="http://schemas.openxmlformats.org/drawingml/2006/chartDrawing">
    <cdr:from>
      <cdr:x>0.23184</cdr:x>
      <cdr:y>0.61072</cdr:y>
    </cdr:from>
    <cdr:to>
      <cdr:x>0.93162</cdr:x>
      <cdr:y>0.64656</cdr:y>
    </cdr:to>
    <cdr:sp macro="" textlink="">
      <cdr:nvSpPr>
        <cdr:cNvPr id="10" name="Text Box 9"/>
        <cdr:cNvSpPr txBox="1"/>
      </cdr:nvSpPr>
      <cdr:spPr>
        <a:xfrm xmlns:a="http://schemas.openxmlformats.org/drawingml/2006/main">
          <a:off x="2531214" y="2962859"/>
          <a:ext cx="7640154" cy="17387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userShapes>
</file>

<file path=ppt/drawings/drawing7.xml><?xml version="1.0" encoding="utf-8"?>
<c:userShapes xmlns:c="http://schemas.openxmlformats.org/drawingml/2006/chart">
  <cdr:relSizeAnchor xmlns:cdr="http://schemas.openxmlformats.org/drawingml/2006/chartDrawing">
    <cdr:from>
      <cdr:x>0</cdr:x>
      <cdr:y>0</cdr:y>
    </cdr:from>
    <cdr:to>
      <cdr:x>0.9984</cdr:x>
      <cdr:y>0.07423</cdr:y>
    </cdr:to>
    <cdr:sp macro="" textlink="">
      <cdr:nvSpPr>
        <cdr:cNvPr id="2" name="Text Box 1"/>
        <cdr:cNvSpPr txBox="1"/>
      </cdr:nvSpPr>
      <cdr:spPr>
        <a:xfrm xmlns:a="http://schemas.openxmlformats.org/drawingml/2006/main">
          <a:off x="-685800" y="-1066749"/>
          <a:ext cx="10900467" cy="36012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aseline="0" dirty="0">
              <a:solidFill>
                <a:schemeClr val="tx1"/>
              </a:solidFill>
              <a:latin typeface="Roboto" panose="02000000000000000000" pitchFamily="2" charset="0"/>
              <a:ea typeface="Roboto" panose="02000000000000000000" pitchFamily="2" charset="0"/>
            </a:rPr>
            <a:t>Percent of respondents</a:t>
          </a:r>
          <a:endParaRPr lang="en-US" sz="1800" dirty="0">
            <a:solidFill>
              <a:schemeClr val="tx1"/>
            </a:solidFill>
            <a:latin typeface="Roboto" panose="02000000000000000000" pitchFamily="2" charset="0"/>
            <a:ea typeface="Roboto" panose="02000000000000000000" pitchFamily="2" charset="0"/>
          </a:endParaRPr>
        </a:p>
      </cdr:txBody>
    </cdr:sp>
  </cdr:relSizeAnchor>
  <cdr:relSizeAnchor xmlns:cdr="http://schemas.openxmlformats.org/drawingml/2006/chartDrawing">
    <cdr:from>
      <cdr:x>0.23184</cdr:x>
      <cdr:y>0.60833</cdr:y>
    </cdr:from>
    <cdr:to>
      <cdr:x>0.93162</cdr:x>
      <cdr:y>0.64417</cdr:y>
    </cdr:to>
    <cdr:sp macro="" textlink="">
      <cdr:nvSpPr>
        <cdr:cNvPr id="10" name="Text Box 9"/>
        <cdr:cNvSpPr txBox="1"/>
      </cdr:nvSpPr>
      <cdr:spPr>
        <a:xfrm xmlns:a="http://schemas.openxmlformats.org/drawingml/2006/main">
          <a:off x="1377950" y="4635500"/>
          <a:ext cx="4159250" cy="2730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userShapes>
</file>

<file path=ppt/drawings/drawing8.xml><?xml version="1.0" encoding="utf-8"?>
<c:userShapes xmlns:c="http://schemas.openxmlformats.org/drawingml/2006/chart">
  <cdr:relSizeAnchor xmlns:cdr="http://schemas.openxmlformats.org/drawingml/2006/chartDrawing">
    <cdr:from>
      <cdr:x>0</cdr:x>
      <cdr:y>0</cdr:y>
    </cdr:from>
    <cdr:to>
      <cdr:x>0.9984</cdr:x>
      <cdr:y>0.07423</cdr:y>
    </cdr:to>
    <cdr:sp macro="" textlink="">
      <cdr:nvSpPr>
        <cdr:cNvPr id="2" name="Text Box 1"/>
        <cdr:cNvSpPr txBox="1"/>
      </cdr:nvSpPr>
      <cdr:spPr>
        <a:xfrm xmlns:a="http://schemas.openxmlformats.org/drawingml/2006/main">
          <a:off x="-685800" y="-1066749"/>
          <a:ext cx="10900467" cy="36012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aseline="0" dirty="0">
              <a:solidFill>
                <a:schemeClr val="tx1"/>
              </a:solidFill>
              <a:latin typeface="Roboto" panose="02000000000000000000" pitchFamily="2" charset="0"/>
              <a:ea typeface="Roboto" panose="02000000000000000000" pitchFamily="2" charset="0"/>
            </a:rPr>
            <a:t>Percent of respondents with a</a:t>
          </a:r>
          <a:r>
            <a:rPr lang="en-US" sz="1800" dirty="0">
              <a:solidFill>
                <a:schemeClr val="tx1"/>
              </a:solidFill>
              <a:latin typeface="Roboto" panose="02000000000000000000" pitchFamily="2" charset="0"/>
              <a:ea typeface="Roboto" panose="02000000000000000000" pitchFamily="2" charset="0"/>
            </a:rPr>
            <a:t> disability</a:t>
          </a:r>
        </a:p>
      </cdr:txBody>
    </cdr:sp>
  </cdr:relSizeAnchor>
  <cdr:relSizeAnchor xmlns:cdr="http://schemas.openxmlformats.org/drawingml/2006/chartDrawing">
    <cdr:from>
      <cdr:x>0.23184</cdr:x>
      <cdr:y>0.60833</cdr:y>
    </cdr:from>
    <cdr:to>
      <cdr:x>0.93162</cdr:x>
      <cdr:y>0.64417</cdr:y>
    </cdr:to>
    <cdr:sp macro="" textlink="">
      <cdr:nvSpPr>
        <cdr:cNvPr id="10" name="Text Box 9"/>
        <cdr:cNvSpPr txBox="1"/>
      </cdr:nvSpPr>
      <cdr:spPr>
        <a:xfrm xmlns:a="http://schemas.openxmlformats.org/drawingml/2006/main">
          <a:off x="1377950" y="4635500"/>
          <a:ext cx="4159250" cy="2730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userShapes>
</file>

<file path=ppt/drawings/drawing9.xml><?xml version="1.0" encoding="utf-8"?>
<c:userShapes xmlns:c="http://schemas.openxmlformats.org/drawingml/2006/chart">
  <cdr:relSizeAnchor xmlns:cdr="http://schemas.openxmlformats.org/drawingml/2006/chartDrawing">
    <cdr:from>
      <cdr:x>0.23184</cdr:x>
      <cdr:y>0.60833</cdr:y>
    </cdr:from>
    <cdr:to>
      <cdr:x>0.93162</cdr:x>
      <cdr:y>0.64417</cdr:y>
    </cdr:to>
    <cdr:sp macro="" textlink="">
      <cdr:nvSpPr>
        <cdr:cNvPr id="10" name="Text Box 9"/>
        <cdr:cNvSpPr txBox="1"/>
      </cdr:nvSpPr>
      <cdr:spPr>
        <a:xfrm xmlns:a="http://schemas.openxmlformats.org/drawingml/2006/main">
          <a:off x="1377950" y="4635500"/>
          <a:ext cx="4159250" cy="2730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userShapes>
</file>

<file path=ppt/drawings/drawing10.xml><?xml version="1.0" encoding="utf-8"?>
<c:userShapes xmlns:c="http://schemas.openxmlformats.org/drawingml/2006/chart">
  <cdr:relSizeAnchor xmlns:cdr="http://schemas.openxmlformats.org/drawingml/2006/chartDrawing">
    <cdr:from>
      <cdr:x>0</cdr:x>
      <cdr:y>0.03708</cdr:y>
    </cdr:from>
    <cdr:to>
      <cdr:x>0.9984</cdr:x>
      <cdr:y>0.11131</cdr:y>
    </cdr:to>
    <cdr:sp macro="" textlink="">
      <cdr:nvSpPr>
        <cdr:cNvPr id="2" name="Text Box 1"/>
        <cdr:cNvSpPr txBox="1"/>
      </cdr:nvSpPr>
      <cdr:spPr>
        <a:xfrm xmlns:a="http://schemas.openxmlformats.org/drawingml/2006/main">
          <a:off x="0" y="179880"/>
          <a:ext cx="10900467" cy="36012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aseline="0" dirty="0">
              <a:solidFill>
                <a:schemeClr val="tx1"/>
              </a:solidFill>
              <a:latin typeface="Roboto" panose="02000000000000000000" pitchFamily="2" charset="0"/>
              <a:ea typeface="Roboto" panose="02000000000000000000" pitchFamily="2" charset="0"/>
            </a:rPr>
            <a:t>Percent of respondents who work with people with disabilities</a:t>
          </a:r>
        </a:p>
        <a:p xmlns:a="http://schemas.openxmlformats.org/drawingml/2006/main">
          <a:r>
            <a:rPr lang="en-US" sz="1800" baseline="0" dirty="0">
              <a:solidFill>
                <a:schemeClr val="tx1"/>
              </a:solidFill>
              <a:latin typeface="Roboto" panose="02000000000000000000" pitchFamily="2" charset="0"/>
              <a:ea typeface="Roboto" panose="02000000000000000000" pitchFamily="2" charset="0"/>
            </a:rPr>
            <a:t>   </a:t>
          </a:r>
          <a:endParaRPr lang="en-US" sz="1800" dirty="0">
            <a:solidFill>
              <a:schemeClr val="tx1"/>
            </a:solidFill>
            <a:latin typeface="Roboto" panose="02000000000000000000" pitchFamily="2" charset="0"/>
            <a:ea typeface="Roboto" panose="02000000000000000000" pitchFamily="2" charset="0"/>
          </a:endParaRPr>
        </a:p>
      </cdr:txBody>
    </cdr:sp>
  </cdr:relSizeAnchor>
</c:userShapes>
</file>

<file path=ppt/drawings/drawing11.xml><?xml version="1.0" encoding="utf-8"?>
<c:userShapes xmlns:c="http://schemas.openxmlformats.org/drawingml/2006/chart">
  <cdr:relSizeAnchor xmlns:cdr="http://schemas.openxmlformats.org/drawingml/2006/chartDrawing">
    <cdr:from>
      <cdr:x>0</cdr:x>
      <cdr:y>0.01514</cdr:y>
    </cdr:from>
    <cdr:to>
      <cdr:x>0.9984</cdr:x>
      <cdr:y>0.1041</cdr:y>
    </cdr:to>
    <cdr:sp macro="" textlink="">
      <cdr:nvSpPr>
        <cdr:cNvPr id="2" name="Text Box 1"/>
        <cdr:cNvSpPr txBox="1"/>
      </cdr:nvSpPr>
      <cdr:spPr>
        <a:xfrm xmlns:a="http://schemas.openxmlformats.org/drawingml/2006/main">
          <a:off x="0" y="96356"/>
          <a:ext cx="10169692" cy="56632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000" baseline="0" dirty="0">
              <a:solidFill>
                <a:srgbClr val="4A4A4A"/>
              </a:solidFill>
              <a:latin typeface="Roboto" panose="02000000000000000000" pitchFamily="2" charset="0"/>
              <a:ea typeface="Roboto" panose="02000000000000000000" pitchFamily="2" charset="0"/>
            </a:rPr>
            <a:t>Percent of respondents</a:t>
          </a:r>
          <a:endParaRPr lang="en-US" sz="2000" dirty="0">
            <a:solidFill>
              <a:srgbClr val="4A4A4A"/>
            </a:solidFill>
            <a:latin typeface="Roboto" panose="02000000000000000000" pitchFamily="2" charset="0"/>
            <a:ea typeface="Roboto" panose="02000000000000000000" pitchFamily="2" charset="0"/>
          </a:endParaRPr>
        </a:p>
      </cdr:txBody>
    </cdr:sp>
  </cdr:relSizeAnchor>
  <cdr:relSizeAnchor xmlns:cdr="http://schemas.openxmlformats.org/drawingml/2006/chartDrawing">
    <cdr:from>
      <cdr:x>0</cdr:x>
      <cdr:y>0.75185</cdr:y>
    </cdr:from>
    <cdr:to>
      <cdr:x>0.99894</cdr:x>
      <cdr:y>0.91127</cdr:y>
    </cdr:to>
    <cdr:sp macro="" textlink="">
      <cdr:nvSpPr>
        <cdr:cNvPr id="3" name="Text Box 2"/>
        <cdr:cNvSpPr txBox="1"/>
      </cdr:nvSpPr>
      <cdr:spPr>
        <a:xfrm xmlns:a="http://schemas.openxmlformats.org/drawingml/2006/main">
          <a:off x="0" y="4786329"/>
          <a:ext cx="10175192" cy="101489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Are you or people with disabilities in your life interested in peer support</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xmlns:a="http://schemas.openxmlformats.org/drawingml/2006/main">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xmlns:a="http://schemas.openxmlformats.org/drawingml/2006/main">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xmlns:a="http://schemas.openxmlformats.org/drawingml/2006/main">
          <a:endParaRPr lang="en-US" sz="1600" dirty="0">
            <a:solidFill>
              <a:srgbClr val="4A4A4A"/>
            </a:solidFill>
          </a:endParaRPr>
        </a:p>
      </cdr:txBody>
    </cdr:sp>
  </cdr:relSizeAnchor>
  <cdr:relSizeAnchor xmlns:cdr="http://schemas.openxmlformats.org/drawingml/2006/chartDrawing">
    <cdr:from>
      <cdr:x>0.97808</cdr:x>
      <cdr:y>0.66698</cdr:y>
    </cdr:from>
    <cdr:to>
      <cdr:x>1</cdr:x>
      <cdr:y>0.74014</cdr:y>
    </cdr:to>
    <cdr:sp macro="" textlink="">
      <cdr:nvSpPr>
        <cdr:cNvPr id="6" name="Text Box 5"/>
        <cdr:cNvSpPr txBox="1"/>
      </cdr:nvSpPr>
      <cdr:spPr>
        <a:xfrm xmlns:a="http://schemas.openxmlformats.org/drawingml/2006/main" flipV="1">
          <a:off x="9962707" y="4246028"/>
          <a:ext cx="223282" cy="46574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dirty="0">
              <a:solidFill>
                <a:schemeClr val="tx1">
                  <a:lumMod val="85000"/>
                  <a:lumOff val="15000"/>
                </a:schemeClr>
              </a:solidFill>
            </a:rPr>
            <a:t>%</a:t>
          </a:r>
        </a:p>
      </cdr:txBody>
    </cdr:sp>
  </cdr:relSizeAnchor>
  <cdr:relSizeAnchor xmlns:cdr="http://schemas.openxmlformats.org/drawingml/2006/chartDrawing">
    <cdr:from>
      <cdr:x>0.23184</cdr:x>
      <cdr:y>0.60833</cdr:y>
    </cdr:from>
    <cdr:to>
      <cdr:x>0.93162</cdr:x>
      <cdr:y>0.64417</cdr:y>
    </cdr:to>
    <cdr:sp macro="" textlink="">
      <cdr:nvSpPr>
        <cdr:cNvPr id="10" name="Text Box 9"/>
        <cdr:cNvSpPr txBox="1"/>
      </cdr:nvSpPr>
      <cdr:spPr>
        <a:xfrm xmlns:a="http://schemas.openxmlformats.org/drawingml/2006/main">
          <a:off x="1377950" y="4635500"/>
          <a:ext cx="4159250" cy="2730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0.19873</cdr:x>
      <cdr:y>0.39576</cdr:y>
    </cdr:from>
    <cdr:to>
      <cdr:x>0.60535</cdr:x>
      <cdr:y>0.42826</cdr:y>
    </cdr:to>
    <cdr:sp macro="" textlink="">
      <cdr:nvSpPr>
        <cdr:cNvPr id="12" name="Text Box 1"/>
        <cdr:cNvSpPr txBox="1"/>
      </cdr:nvSpPr>
      <cdr:spPr>
        <a:xfrm xmlns:a="http://schemas.openxmlformats.org/drawingml/2006/main">
          <a:off x="1183062" y="3091063"/>
          <a:ext cx="2420660" cy="25384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endParaRPr lang="en-US" sz="1200">
            <a:solidFill>
              <a:srgbClr val="4A4A4A"/>
            </a:solidFill>
            <a:latin typeface="Roboto" panose="02000000000000000000" pitchFamily="2" charset="0"/>
            <a:ea typeface="Roboto" panose="02000000000000000000" pitchFamily="2" charset="0"/>
          </a:endParaRPr>
        </a:p>
      </cdr:txBody>
    </cdr:sp>
  </cdr:relSizeAnchor>
</c:userShapes>
</file>

<file path=ppt/drawings/drawing12.xml><?xml version="1.0" encoding="utf-8"?>
<c:userShapes xmlns:c="http://schemas.openxmlformats.org/drawingml/2006/chart">
  <cdr:relSizeAnchor xmlns:cdr="http://schemas.openxmlformats.org/drawingml/2006/chartDrawing">
    <cdr:from>
      <cdr:x>0</cdr:x>
      <cdr:y>0</cdr:y>
    </cdr:from>
    <cdr:to>
      <cdr:x>0.9984</cdr:x>
      <cdr:y>0.07423</cdr:y>
    </cdr:to>
    <cdr:sp macro="" textlink="">
      <cdr:nvSpPr>
        <cdr:cNvPr id="2" name="Text Box 1"/>
        <cdr:cNvSpPr txBox="1"/>
      </cdr:nvSpPr>
      <cdr:spPr>
        <a:xfrm xmlns:a="http://schemas.openxmlformats.org/drawingml/2006/main">
          <a:off x="-685800" y="-1066749"/>
          <a:ext cx="10900467" cy="36012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aseline="0" dirty="0">
              <a:solidFill>
                <a:schemeClr val="tx1"/>
              </a:solidFill>
              <a:latin typeface="Roboto" panose="02000000000000000000" pitchFamily="2" charset="0"/>
              <a:ea typeface="Roboto" panose="02000000000000000000" pitchFamily="2" charset="0"/>
            </a:rPr>
            <a:t>Percent of respondents</a:t>
          </a:r>
          <a:endParaRPr lang="en-US" sz="1800" dirty="0">
            <a:solidFill>
              <a:schemeClr val="tx1"/>
            </a:solidFill>
            <a:latin typeface="Roboto" panose="02000000000000000000" pitchFamily="2" charset="0"/>
            <a:ea typeface="Roboto" panose="02000000000000000000" pitchFamily="2" charset="0"/>
          </a:endParaRPr>
        </a:p>
      </cdr:txBody>
    </cdr:sp>
  </cdr:relSizeAnchor>
  <cdr:relSizeAnchor xmlns:cdr="http://schemas.openxmlformats.org/drawingml/2006/chartDrawing">
    <cdr:from>
      <cdr:x>0.23184</cdr:x>
      <cdr:y>0.60833</cdr:y>
    </cdr:from>
    <cdr:to>
      <cdr:x>0.93162</cdr:x>
      <cdr:y>0.64417</cdr:y>
    </cdr:to>
    <cdr:sp macro="" textlink="">
      <cdr:nvSpPr>
        <cdr:cNvPr id="10" name="Text Box 9"/>
        <cdr:cNvSpPr txBox="1"/>
      </cdr:nvSpPr>
      <cdr:spPr>
        <a:xfrm xmlns:a="http://schemas.openxmlformats.org/drawingml/2006/main">
          <a:off x="1377950" y="4635500"/>
          <a:ext cx="4159250" cy="2730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userShapes>
</file>

<file path=ppt/drawings/drawing13.xml><?xml version="1.0" encoding="utf-8"?>
<c:userShapes xmlns:c="http://schemas.openxmlformats.org/drawingml/2006/chart">
  <cdr:relSizeAnchor xmlns:cdr="http://schemas.openxmlformats.org/drawingml/2006/chartDrawing">
    <cdr:from>
      <cdr:x>0</cdr:x>
      <cdr:y>0</cdr:y>
    </cdr:from>
    <cdr:to>
      <cdr:x>0.9984</cdr:x>
      <cdr:y>0.07423</cdr:y>
    </cdr:to>
    <cdr:sp macro="" textlink="">
      <cdr:nvSpPr>
        <cdr:cNvPr id="2" name="Text Box 1"/>
        <cdr:cNvSpPr txBox="1"/>
      </cdr:nvSpPr>
      <cdr:spPr>
        <a:xfrm xmlns:a="http://schemas.openxmlformats.org/drawingml/2006/main">
          <a:off x="-685800" y="-1066749"/>
          <a:ext cx="10900467" cy="36012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aseline="0" dirty="0">
              <a:solidFill>
                <a:schemeClr val="tx1"/>
              </a:solidFill>
              <a:latin typeface="Roboto" panose="02000000000000000000" pitchFamily="2" charset="0"/>
              <a:ea typeface="Roboto" panose="02000000000000000000" pitchFamily="2" charset="0"/>
            </a:rPr>
            <a:t>Percent of respondents with disabilities</a:t>
          </a:r>
          <a:endParaRPr lang="en-US" sz="1800" dirty="0">
            <a:solidFill>
              <a:schemeClr val="tx1"/>
            </a:solidFill>
            <a:latin typeface="Roboto" panose="02000000000000000000" pitchFamily="2" charset="0"/>
            <a:ea typeface="Roboto" panose="02000000000000000000" pitchFamily="2" charset="0"/>
          </a:endParaRPr>
        </a:p>
      </cdr:txBody>
    </cdr:sp>
  </cdr:relSizeAnchor>
  <cdr:relSizeAnchor xmlns:cdr="http://schemas.openxmlformats.org/drawingml/2006/chartDrawing">
    <cdr:from>
      <cdr:x>0.23184</cdr:x>
      <cdr:y>0.60833</cdr:y>
    </cdr:from>
    <cdr:to>
      <cdr:x>0.93162</cdr:x>
      <cdr:y>0.64417</cdr:y>
    </cdr:to>
    <cdr:sp macro="" textlink="">
      <cdr:nvSpPr>
        <cdr:cNvPr id="10" name="Text Box 9"/>
        <cdr:cNvSpPr txBox="1"/>
      </cdr:nvSpPr>
      <cdr:spPr>
        <a:xfrm xmlns:a="http://schemas.openxmlformats.org/drawingml/2006/main">
          <a:off x="1377950" y="4635500"/>
          <a:ext cx="4159250" cy="2730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userShapes>
</file>

<file path=ppt/drawings/drawing14.xml><?xml version="1.0" encoding="utf-8"?>
<c:userShapes xmlns:c="http://schemas.openxmlformats.org/drawingml/2006/chart">
  <cdr:relSizeAnchor xmlns:cdr="http://schemas.openxmlformats.org/drawingml/2006/chartDrawing">
    <cdr:from>
      <cdr:x>0</cdr:x>
      <cdr:y>0</cdr:y>
    </cdr:from>
    <cdr:to>
      <cdr:x>0.9984</cdr:x>
      <cdr:y>0.07423</cdr:y>
    </cdr:to>
    <cdr:sp macro="" textlink="">
      <cdr:nvSpPr>
        <cdr:cNvPr id="2" name="Text Box 1"/>
        <cdr:cNvSpPr txBox="1"/>
      </cdr:nvSpPr>
      <cdr:spPr>
        <a:xfrm xmlns:a="http://schemas.openxmlformats.org/drawingml/2006/main">
          <a:off x="-685800" y="-1066749"/>
          <a:ext cx="10900467" cy="36012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aseline="0" dirty="0">
              <a:solidFill>
                <a:schemeClr val="tx1"/>
              </a:solidFill>
              <a:latin typeface="Roboto" panose="02000000000000000000" pitchFamily="2" charset="0"/>
              <a:ea typeface="Roboto" panose="02000000000000000000" pitchFamily="2" charset="0"/>
            </a:rPr>
            <a:t>Percent of respondents close to someone with a disability</a:t>
          </a:r>
          <a:endParaRPr lang="en-US" sz="1800" dirty="0">
            <a:solidFill>
              <a:schemeClr val="tx1"/>
            </a:solidFill>
            <a:latin typeface="Roboto" panose="02000000000000000000" pitchFamily="2" charset="0"/>
            <a:ea typeface="Roboto" panose="02000000000000000000" pitchFamily="2" charset="0"/>
          </a:endParaRPr>
        </a:p>
      </cdr:txBody>
    </cdr:sp>
  </cdr:relSizeAnchor>
  <cdr:relSizeAnchor xmlns:cdr="http://schemas.openxmlformats.org/drawingml/2006/chartDrawing">
    <cdr:from>
      <cdr:x>0.23184</cdr:x>
      <cdr:y>0.60833</cdr:y>
    </cdr:from>
    <cdr:to>
      <cdr:x>0.93162</cdr:x>
      <cdr:y>0.64417</cdr:y>
    </cdr:to>
    <cdr:sp macro="" textlink="">
      <cdr:nvSpPr>
        <cdr:cNvPr id="10" name="Text Box 9"/>
        <cdr:cNvSpPr txBox="1"/>
      </cdr:nvSpPr>
      <cdr:spPr>
        <a:xfrm xmlns:a="http://schemas.openxmlformats.org/drawingml/2006/main">
          <a:off x="1377950" y="4635500"/>
          <a:ext cx="4159250" cy="2730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userShapes>
</file>

<file path=ppt/drawings/drawing15.xml><?xml version="1.0" encoding="utf-8"?>
<c:userShapes xmlns:c="http://schemas.openxmlformats.org/drawingml/2006/chart">
  <cdr:relSizeAnchor xmlns:cdr="http://schemas.openxmlformats.org/drawingml/2006/chartDrawing">
    <cdr:from>
      <cdr:x>0</cdr:x>
      <cdr:y>0</cdr:y>
    </cdr:from>
    <cdr:to>
      <cdr:x>0.9984</cdr:x>
      <cdr:y>0.07423</cdr:y>
    </cdr:to>
    <cdr:sp macro="" textlink="">
      <cdr:nvSpPr>
        <cdr:cNvPr id="2" name="Text Box 1"/>
        <cdr:cNvSpPr txBox="1"/>
      </cdr:nvSpPr>
      <cdr:spPr>
        <a:xfrm xmlns:a="http://schemas.openxmlformats.org/drawingml/2006/main">
          <a:off x="-685800" y="-1066749"/>
          <a:ext cx="10900467" cy="36012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aseline="0" dirty="0">
              <a:solidFill>
                <a:schemeClr val="tx1"/>
              </a:solidFill>
              <a:latin typeface="Roboto" panose="02000000000000000000" pitchFamily="2" charset="0"/>
              <a:ea typeface="Roboto" panose="02000000000000000000" pitchFamily="2" charset="0"/>
            </a:rPr>
            <a:t>Percent of respondents who work with people with disabilities</a:t>
          </a:r>
          <a:endParaRPr lang="en-US" sz="1800" dirty="0">
            <a:solidFill>
              <a:schemeClr val="tx1"/>
            </a:solidFill>
            <a:latin typeface="Roboto" panose="02000000000000000000" pitchFamily="2" charset="0"/>
            <a:ea typeface="Roboto" panose="02000000000000000000" pitchFamily="2" charset="0"/>
          </a:endParaRPr>
        </a:p>
      </cdr:txBody>
    </cdr:sp>
  </cdr:relSizeAnchor>
  <cdr:relSizeAnchor xmlns:cdr="http://schemas.openxmlformats.org/drawingml/2006/chartDrawing">
    <cdr:from>
      <cdr:x>0.23184</cdr:x>
      <cdr:y>0.60833</cdr:y>
    </cdr:from>
    <cdr:to>
      <cdr:x>0.93162</cdr:x>
      <cdr:y>0.64417</cdr:y>
    </cdr:to>
    <cdr:sp macro="" textlink="">
      <cdr:nvSpPr>
        <cdr:cNvPr id="10" name="Text Box 9"/>
        <cdr:cNvSpPr txBox="1"/>
      </cdr:nvSpPr>
      <cdr:spPr>
        <a:xfrm xmlns:a="http://schemas.openxmlformats.org/drawingml/2006/main">
          <a:off x="1377950" y="4635500"/>
          <a:ext cx="4159250" cy="2730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userShapes>
</file>

<file path=ppt/drawings/drawing16.xml><?xml version="1.0" encoding="utf-8"?>
<c:userShapes xmlns:c="http://schemas.openxmlformats.org/drawingml/2006/chart">
  <cdr:relSizeAnchor xmlns:cdr="http://schemas.openxmlformats.org/drawingml/2006/chartDrawing">
    <cdr:from>
      <cdr:x>0</cdr:x>
      <cdr:y>0</cdr:y>
    </cdr:from>
    <cdr:to>
      <cdr:x>0.9984</cdr:x>
      <cdr:y>0.08896</cdr:y>
    </cdr:to>
    <cdr:sp macro="" textlink="">
      <cdr:nvSpPr>
        <cdr:cNvPr id="2" name="Text Box 1"/>
        <cdr:cNvSpPr txBox="1"/>
      </cdr:nvSpPr>
      <cdr:spPr>
        <a:xfrm xmlns:a="http://schemas.openxmlformats.org/drawingml/2006/main">
          <a:off x="-612650" y="0"/>
          <a:ext cx="10169691" cy="56632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000" baseline="0" dirty="0">
              <a:solidFill>
                <a:srgbClr val="4A4A4A"/>
              </a:solidFill>
              <a:latin typeface="Roboto" panose="02000000000000000000" pitchFamily="2" charset="0"/>
              <a:ea typeface="Roboto" panose="02000000000000000000" pitchFamily="2" charset="0"/>
            </a:rPr>
            <a:t>Percent of respondents</a:t>
          </a:r>
          <a:endParaRPr lang="en-US" sz="2000" dirty="0">
            <a:solidFill>
              <a:srgbClr val="4A4A4A"/>
            </a:solidFill>
            <a:latin typeface="Roboto" panose="02000000000000000000" pitchFamily="2" charset="0"/>
            <a:ea typeface="Roboto" panose="02000000000000000000" pitchFamily="2" charset="0"/>
          </a:endParaRPr>
        </a:p>
      </cdr:txBody>
    </cdr:sp>
  </cdr:relSizeAnchor>
  <cdr:relSizeAnchor xmlns:cdr="http://schemas.openxmlformats.org/drawingml/2006/chartDrawing">
    <cdr:from>
      <cdr:x>0.23184</cdr:x>
      <cdr:y>0.60833</cdr:y>
    </cdr:from>
    <cdr:to>
      <cdr:x>0.93162</cdr:x>
      <cdr:y>0.64417</cdr:y>
    </cdr:to>
    <cdr:sp macro="" textlink="">
      <cdr:nvSpPr>
        <cdr:cNvPr id="10" name="Text Box 9"/>
        <cdr:cNvSpPr txBox="1"/>
      </cdr:nvSpPr>
      <cdr:spPr>
        <a:xfrm xmlns:a="http://schemas.openxmlformats.org/drawingml/2006/main">
          <a:off x="1377950" y="4635500"/>
          <a:ext cx="4159250" cy="2730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0.19873</cdr:x>
      <cdr:y>0.39576</cdr:y>
    </cdr:from>
    <cdr:to>
      <cdr:x>0.60535</cdr:x>
      <cdr:y>0.42826</cdr:y>
    </cdr:to>
    <cdr:sp macro="" textlink="">
      <cdr:nvSpPr>
        <cdr:cNvPr id="12" name="Text Box 1"/>
        <cdr:cNvSpPr txBox="1"/>
      </cdr:nvSpPr>
      <cdr:spPr>
        <a:xfrm xmlns:a="http://schemas.openxmlformats.org/drawingml/2006/main">
          <a:off x="1183062" y="3091063"/>
          <a:ext cx="2420660" cy="25384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endParaRPr lang="en-US" sz="1200">
            <a:solidFill>
              <a:srgbClr val="4A4A4A"/>
            </a:solidFill>
            <a:latin typeface="Roboto" panose="02000000000000000000" pitchFamily="2" charset="0"/>
            <a:ea typeface="Roboto" panose="02000000000000000000" pitchFamily="2" charset="0"/>
          </a:endParaRPr>
        </a:p>
      </cdr:txBody>
    </cdr:sp>
  </cdr:relSizeAnchor>
  <cdr:relSizeAnchor xmlns:cdr="http://schemas.openxmlformats.org/drawingml/2006/chartDrawing">
    <cdr:from>
      <cdr:x>0.00106</cdr:x>
      <cdr:y>0.81481</cdr:y>
    </cdr:from>
    <cdr:to>
      <cdr:x>1</cdr:x>
      <cdr:y>0.97423</cdr:y>
    </cdr:to>
    <cdr:sp macro="" textlink="">
      <cdr:nvSpPr>
        <cdr:cNvPr id="5" name="Text Box 2">
          <a:extLst xmlns:a="http://schemas.openxmlformats.org/drawingml/2006/main">
            <a:ext uri="{FF2B5EF4-FFF2-40B4-BE49-F238E27FC236}">
              <a16:creationId xmlns:a16="http://schemas.microsoft.com/office/drawing/2014/main" id="{21E616F6-A470-D1AA-3B9D-9C6CC1317286}"/>
            </a:ext>
          </a:extLst>
        </cdr:cNvPr>
        <cdr:cNvSpPr txBox="1"/>
      </cdr:nvSpPr>
      <cdr:spPr>
        <a:xfrm xmlns:a="http://schemas.openxmlformats.org/drawingml/2006/main">
          <a:off x="10796" y="5081310"/>
          <a:ext cx="10175193" cy="99417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How would you describe your experience in getting services, housing, transportation, medical, dental, mental health care or benefits</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xmlns:a="http://schemas.openxmlformats.org/drawingml/2006/main">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xmlns:a="http://schemas.openxmlformats.org/drawingml/2006/main">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xmlns:a="http://schemas.openxmlformats.org/drawingml/2006/main">
          <a:endParaRPr lang="en-US" sz="1600" dirty="0">
            <a:solidFill>
              <a:srgbClr val="4A4A4A"/>
            </a:solidFill>
          </a:endParaRPr>
        </a:p>
      </cdr:txBody>
    </cdr:sp>
  </cdr:relSizeAnchor>
</c:userShapes>
</file>

<file path=ppt/drawings/drawing17.xml><?xml version="1.0" encoding="utf-8"?>
<c:userShapes xmlns:c="http://schemas.openxmlformats.org/drawingml/2006/chart">
  <cdr:relSizeAnchor xmlns:cdr="http://schemas.openxmlformats.org/drawingml/2006/chartDrawing">
    <cdr:from>
      <cdr:x>0</cdr:x>
      <cdr:y>0</cdr:y>
    </cdr:from>
    <cdr:to>
      <cdr:x>0.9984</cdr:x>
      <cdr:y>0.07423</cdr:y>
    </cdr:to>
    <cdr:sp macro="" textlink="">
      <cdr:nvSpPr>
        <cdr:cNvPr id="2" name="Text Box 1"/>
        <cdr:cNvSpPr txBox="1"/>
      </cdr:nvSpPr>
      <cdr:spPr>
        <a:xfrm xmlns:a="http://schemas.openxmlformats.org/drawingml/2006/main">
          <a:off x="0" y="-14514"/>
          <a:ext cx="11193911" cy="37724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aseline="0" dirty="0">
              <a:solidFill>
                <a:schemeClr val="tx1"/>
              </a:solidFill>
              <a:latin typeface="Roboto" panose="02000000000000000000" pitchFamily="2" charset="0"/>
              <a:ea typeface="Roboto" panose="02000000000000000000" pitchFamily="2" charset="0"/>
            </a:rPr>
            <a:t>Percent of respondents</a:t>
          </a:r>
          <a:endParaRPr lang="en-US" sz="1800" dirty="0">
            <a:solidFill>
              <a:schemeClr val="tx1"/>
            </a:solidFill>
            <a:latin typeface="Roboto" panose="02000000000000000000" pitchFamily="2" charset="0"/>
            <a:ea typeface="Roboto" panose="02000000000000000000" pitchFamily="2" charset="0"/>
          </a:endParaRPr>
        </a:p>
      </cdr:txBody>
    </cdr:sp>
  </cdr:relSizeAnchor>
  <cdr:relSizeAnchor xmlns:cdr="http://schemas.openxmlformats.org/drawingml/2006/chartDrawing">
    <cdr:from>
      <cdr:x>0.23184</cdr:x>
      <cdr:y>0.60833</cdr:y>
    </cdr:from>
    <cdr:to>
      <cdr:x>0.93162</cdr:x>
      <cdr:y>0.64417</cdr:y>
    </cdr:to>
    <cdr:sp macro="" textlink="">
      <cdr:nvSpPr>
        <cdr:cNvPr id="10" name="Text Box 9"/>
        <cdr:cNvSpPr txBox="1"/>
      </cdr:nvSpPr>
      <cdr:spPr>
        <a:xfrm xmlns:a="http://schemas.openxmlformats.org/drawingml/2006/main">
          <a:off x="1377950" y="4635500"/>
          <a:ext cx="4159250" cy="2730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userShapes>
</file>

<file path=ppt/drawings/drawing18.xml><?xml version="1.0" encoding="utf-8"?>
<c:userShapes xmlns:c="http://schemas.openxmlformats.org/drawingml/2006/chart">
  <cdr:relSizeAnchor xmlns:cdr="http://schemas.openxmlformats.org/drawingml/2006/chartDrawing">
    <cdr:from>
      <cdr:x>0</cdr:x>
      <cdr:y>0</cdr:y>
    </cdr:from>
    <cdr:to>
      <cdr:x>0.9984</cdr:x>
      <cdr:y>0.07423</cdr:y>
    </cdr:to>
    <cdr:sp macro="" textlink="">
      <cdr:nvSpPr>
        <cdr:cNvPr id="2" name="Text Box 1"/>
        <cdr:cNvSpPr txBox="1"/>
      </cdr:nvSpPr>
      <cdr:spPr>
        <a:xfrm xmlns:a="http://schemas.openxmlformats.org/drawingml/2006/main">
          <a:off x="-685800" y="-1066749"/>
          <a:ext cx="10900467" cy="36012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aseline="0" dirty="0">
              <a:solidFill>
                <a:schemeClr val="tx1"/>
              </a:solidFill>
              <a:latin typeface="Roboto" panose="02000000000000000000" pitchFamily="2" charset="0"/>
              <a:ea typeface="Roboto" panose="02000000000000000000" pitchFamily="2" charset="0"/>
            </a:rPr>
            <a:t>Percent of respondents with a disability</a:t>
          </a:r>
          <a:endParaRPr lang="en-US" sz="1800" dirty="0">
            <a:solidFill>
              <a:schemeClr val="tx1"/>
            </a:solidFill>
            <a:latin typeface="Roboto" panose="02000000000000000000" pitchFamily="2" charset="0"/>
            <a:ea typeface="Roboto" panose="02000000000000000000" pitchFamily="2" charset="0"/>
          </a:endParaRPr>
        </a:p>
      </cdr:txBody>
    </cdr:sp>
  </cdr:relSizeAnchor>
  <cdr:relSizeAnchor xmlns:cdr="http://schemas.openxmlformats.org/drawingml/2006/chartDrawing">
    <cdr:from>
      <cdr:x>0.23184</cdr:x>
      <cdr:y>0.60833</cdr:y>
    </cdr:from>
    <cdr:to>
      <cdr:x>0.93162</cdr:x>
      <cdr:y>0.64417</cdr:y>
    </cdr:to>
    <cdr:sp macro="" textlink="">
      <cdr:nvSpPr>
        <cdr:cNvPr id="10" name="Text Box 9"/>
        <cdr:cNvSpPr txBox="1"/>
      </cdr:nvSpPr>
      <cdr:spPr>
        <a:xfrm xmlns:a="http://schemas.openxmlformats.org/drawingml/2006/main">
          <a:off x="1377950" y="4635500"/>
          <a:ext cx="4159250" cy="2730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userShapes>
</file>

<file path=ppt/drawings/drawing19.xml><?xml version="1.0" encoding="utf-8"?>
<c:userShapes xmlns:c="http://schemas.openxmlformats.org/drawingml/2006/chart">
  <cdr:relSizeAnchor xmlns:cdr="http://schemas.openxmlformats.org/drawingml/2006/chartDrawing">
    <cdr:from>
      <cdr:x>0</cdr:x>
      <cdr:y>0</cdr:y>
    </cdr:from>
    <cdr:to>
      <cdr:x>0.9984</cdr:x>
      <cdr:y>0.07423</cdr:y>
    </cdr:to>
    <cdr:sp macro="" textlink="">
      <cdr:nvSpPr>
        <cdr:cNvPr id="2" name="Text Box 1"/>
        <cdr:cNvSpPr txBox="1"/>
      </cdr:nvSpPr>
      <cdr:spPr>
        <a:xfrm xmlns:a="http://schemas.openxmlformats.org/drawingml/2006/main">
          <a:off x="-685800" y="-1066749"/>
          <a:ext cx="10900467" cy="36012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aseline="0" dirty="0">
              <a:solidFill>
                <a:schemeClr val="tx1"/>
              </a:solidFill>
              <a:latin typeface="Roboto" panose="02000000000000000000" pitchFamily="2" charset="0"/>
              <a:ea typeface="Roboto" panose="02000000000000000000" pitchFamily="2" charset="0"/>
            </a:rPr>
            <a:t>Percent of respondents close to someone with a disability</a:t>
          </a:r>
          <a:endParaRPr lang="en-US" sz="1800" dirty="0">
            <a:solidFill>
              <a:schemeClr val="tx1"/>
            </a:solidFill>
            <a:latin typeface="Roboto" panose="02000000000000000000" pitchFamily="2" charset="0"/>
            <a:ea typeface="Roboto" panose="02000000000000000000" pitchFamily="2" charset="0"/>
          </a:endParaRPr>
        </a:p>
      </cdr:txBody>
    </cdr:sp>
  </cdr:relSizeAnchor>
  <cdr:relSizeAnchor xmlns:cdr="http://schemas.openxmlformats.org/drawingml/2006/chartDrawing">
    <cdr:from>
      <cdr:x>0.23184</cdr:x>
      <cdr:y>0.60833</cdr:y>
    </cdr:from>
    <cdr:to>
      <cdr:x>0.93162</cdr:x>
      <cdr:y>0.64417</cdr:y>
    </cdr:to>
    <cdr:sp macro="" textlink="">
      <cdr:nvSpPr>
        <cdr:cNvPr id="10" name="Text Box 9"/>
        <cdr:cNvSpPr txBox="1"/>
      </cdr:nvSpPr>
      <cdr:spPr>
        <a:xfrm xmlns:a="http://schemas.openxmlformats.org/drawingml/2006/main">
          <a:off x="1377950" y="4635500"/>
          <a:ext cx="4159250" cy="2730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userShapes>
</file>

<file path=ppt/drawings/drawing20.xml><?xml version="1.0" encoding="utf-8"?>
<c:userShapes xmlns:c="http://schemas.openxmlformats.org/drawingml/2006/chart">
  <cdr:relSizeAnchor xmlns:cdr="http://schemas.openxmlformats.org/drawingml/2006/chartDrawing">
    <cdr:from>
      <cdr:x>0</cdr:x>
      <cdr:y>0</cdr:y>
    </cdr:from>
    <cdr:to>
      <cdr:x>0.9984</cdr:x>
      <cdr:y>0.07423</cdr:y>
    </cdr:to>
    <cdr:sp macro="" textlink="">
      <cdr:nvSpPr>
        <cdr:cNvPr id="2" name="Text Box 1"/>
        <cdr:cNvSpPr txBox="1"/>
      </cdr:nvSpPr>
      <cdr:spPr>
        <a:xfrm xmlns:a="http://schemas.openxmlformats.org/drawingml/2006/main">
          <a:off x="-685800" y="-1066749"/>
          <a:ext cx="10900467" cy="36012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aseline="0" dirty="0">
              <a:solidFill>
                <a:schemeClr val="tx1"/>
              </a:solidFill>
              <a:latin typeface="Roboto" panose="02000000000000000000" pitchFamily="2" charset="0"/>
              <a:ea typeface="Roboto" panose="02000000000000000000" pitchFamily="2" charset="0"/>
            </a:rPr>
            <a:t>Percent of respondents who work with people with disabilities</a:t>
          </a:r>
          <a:endParaRPr lang="en-US" sz="1800" dirty="0">
            <a:solidFill>
              <a:schemeClr val="tx1"/>
            </a:solidFill>
            <a:latin typeface="Roboto" panose="02000000000000000000" pitchFamily="2" charset="0"/>
            <a:ea typeface="Roboto" panose="02000000000000000000" pitchFamily="2" charset="0"/>
          </a:endParaRPr>
        </a:p>
      </cdr:txBody>
    </cdr:sp>
  </cdr:relSizeAnchor>
  <cdr:relSizeAnchor xmlns:cdr="http://schemas.openxmlformats.org/drawingml/2006/chartDrawing">
    <cdr:from>
      <cdr:x>0.23184</cdr:x>
      <cdr:y>0.60833</cdr:y>
    </cdr:from>
    <cdr:to>
      <cdr:x>0.93162</cdr:x>
      <cdr:y>0.64417</cdr:y>
    </cdr:to>
    <cdr:sp macro="" textlink="">
      <cdr:nvSpPr>
        <cdr:cNvPr id="10" name="Text Box 9"/>
        <cdr:cNvSpPr txBox="1"/>
      </cdr:nvSpPr>
      <cdr:spPr>
        <a:xfrm xmlns:a="http://schemas.openxmlformats.org/drawingml/2006/main">
          <a:off x="1377950" y="4635500"/>
          <a:ext cx="4159250" cy="2730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userShapes>
</file>

<file path=ppt/drawings/drawing21.xml><?xml version="1.0" encoding="utf-8"?>
<c:userShapes xmlns:c="http://schemas.openxmlformats.org/drawingml/2006/chart">
  <cdr:relSizeAnchor xmlns:cdr="http://schemas.openxmlformats.org/drawingml/2006/chartDrawing">
    <cdr:from>
      <cdr:x>0</cdr:x>
      <cdr:y>0.02683</cdr:y>
    </cdr:from>
    <cdr:to>
      <cdr:x>0.9984</cdr:x>
      <cdr:y>0.11579</cdr:y>
    </cdr:to>
    <cdr:sp macro="" textlink="">
      <cdr:nvSpPr>
        <cdr:cNvPr id="2" name="Text Box 1"/>
        <cdr:cNvSpPr txBox="1"/>
      </cdr:nvSpPr>
      <cdr:spPr>
        <a:xfrm xmlns:a="http://schemas.openxmlformats.org/drawingml/2006/main">
          <a:off x="0" y="170807"/>
          <a:ext cx="10169691" cy="56632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000" baseline="0" dirty="0">
              <a:solidFill>
                <a:srgbClr val="4A4A4A"/>
              </a:solidFill>
              <a:latin typeface="Roboto" panose="02000000000000000000" pitchFamily="2" charset="0"/>
              <a:ea typeface="Roboto" panose="02000000000000000000" pitchFamily="2" charset="0"/>
            </a:rPr>
            <a:t>Percent of respondents</a:t>
          </a:r>
          <a:endParaRPr lang="en-US" sz="2000" dirty="0">
            <a:solidFill>
              <a:srgbClr val="4A4A4A"/>
            </a:solidFill>
            <a:latin typeface="Roboto" panose="02000000000000000000" pitchFamily="2" charset="0"/>
            <a:ea typeface="Roboto" panose="02000000000000000000" pitchFamily="2" charset="0"/>
          </a:endParaRPr>
        </a:p>
      </cdr:txBody>
    </cdr:sp>
  </cdr:relSizeAnchor>
  <cdr:relSizeAnchor xmlns:cdr="http://schemas.openxmlformats.org/drawingml/2006/chartDrawing">
    <cdr:from>
      <cdr:x>0.23184</cdr:x>
      <cdr:y>0.60833</cdr:y>
    </cdr:from>
    <cdr:to>
      <cdr:x>0.93162</cdr:x>
      <cdr:y>0.64417</cdr:y>
    </cdr:to>
    <cdr:sp macro="" textlink="">
      <cdr:nvSpPr>
        <cdr:cNvPr id="10" name="Text Box 9"/>
        <cdr:cNvSpPr txBox="1"/>
      </cdr:nvSpPr>
      <cdr:spPr>
        <a:xfrm xmlns:a="http://schemas.openxmlformats.org/drawingml/2006/main">
          <a:off x="1377950" y="4635500"/>
          <a:ext cx="4159250" cy="2730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0.19873</cdr:x>
      <cdr:y>0.39576</cdr:y>
    </cdr:from>
    <cdr:to>
      <cdr:x>0.60535</cdr:x>
      <cdr:y>0.42826</cdr:y>
    </cdr:to>
    <cdr:sp macro="" textlink="">
      <cdr:nvSpPr>
        <cdr:cNvPr id="12" name="Text Box 1"/>
        <cdr:cNvSpPr txBox="1"/>
      </cdr:nvSpPr>
      <cdr:spPr>
        <a:xfrm xmlns:a="http://schemas.openxmlformats.org/drawingml/2006/main">
          <a:off x="1183062" y="3091063"/>
          <a:ext cx="2420660" cy="25384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endParaRPr lang="en-US" sz="1200">
            <a:solidFill>
              <a:srgbClr val="4A4A4A"/>
            </a:solidFill>
            <a:latin typeface="Roboto" panose="02000000000000000000" pitchFamily="2" charset="0"/>
            <a:ea typeface="Roboto" panose="02000000000000000000" pitchFamily="2" charset="0"/>
          </a:endParaRPr>
        </a:p>
      </cdr:txBody>
    </cdr:sp>
  </cdr:relSizeAnchor>
  <cdr:relSizeAnchor xmlns:cdr="http://schemas.openxmlformats.org/drawingml/2006/chartDrawing">
    <cdr:from>
      <cdr:x>0.00106</cdr:x>
      <cdr:y>0.84058</cdr:y>
    </cdr:from>
    <cdr:to>
      <cdr:x>1</cdr:x>
      <cdr:y>1</cdr:y>
    </cdr:to>
    <cdr:sp macro="" textlink="">
      <cdr:nvSpPr>
        <cdr:cNvPr id="5" name="Text Box 2">
          <a:extLst xmlns:a="http://schemas.openxmlformats.org/drawingml/2006/main">
            <a:ext uri="{FF2B5EF4-FFF2-40B4-BE49-F238E27FC236}">
              <a16:creationId xmlns:a16="http://schemas.microsoft.com/office/drawing/2014/main" id="{21E616F6-A470-D1AA-3B9D-9C6CC1317286}"/>
            </a:ext>
          </a:extLst>
        </cdr:cNvPr>
        <cdr:cNvSpPr txBox="1"/>
      </cdr:nvSpPr>
      <cdr:spPr>
        <a:xfrm xmlns:a="http://schemas.openxmlformats.org/drawingml/2006/main">
          <a:off x="10797" y="5365710"/>
          <a:ext cx="10175192" cy="101488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How concerned are you about the rights of people with disabilities being eliminated</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xmlns:a="http://schemas.openxmlformats.org/drawingml/2006/main">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xmlns:a="http://schemas.openxmlformats.org/drawingml/2006/main">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xmlns:a="http://schemas.openxmlformats.org/drawingml/2006/main">
          <a:endParaRPr lang="en-US" sz="1600" dirty="0">
            <a:solidFill>
              <a:srgbClr val="4A4A4A"/>
            </a:solidFill>
          </a:endParaRPr>
        </a:p>
      </cdr:txBody>
    </cdr:sp>
  </cdr:relSizeAnchor>
</c:userShapes>
</file>

<file path=ppt/drawings/drawing22.xml><?xml version="1.0" encoding="utf-8"?>
<c:userShapes xmlns:c="http://schemas.openxmlformats.org/drawingml/2006/chart">
  <cdr:relSizeAnchor xmlns:cdr="http://schemas.openxmlformats.org/drawingml/2006/chartDrawing">
    <cdr:from>
      <cdr:x>0</cdr:x>
      <cdr:y>0.02683</cdr:y>
    </cdr:from>
    <cdr:to>
      <cdr:x>0.9984</cdr:x>
      <cdr:y>0.11579</cdr:y>
    </cdr:to>
    <cdr:sp macro="" textlink="">
      <cdr:nvSpPr>
        <cdr:cNvPr id="2" name="Text Box 1"/>
        <cdr:cNvSpPr txBox="1"/>
      </cdr:nvSpPr>
      <cdr:spPr>
        <a:xfrm xmlns:a="http://schemas.openxmlformats.org/drawingml/2006/main">
          <a:off x="0" y="170807"/>
          <a:ext cx="10169691" cy="56632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000" baseline="0" dirty="0">
              <a:solidFill>
                <a:srgbClr val="4A4A4A"/>
              </a:solidFill>
              <a:latin typeface="Roboto" panose="02000000000000000000" pitchFamily="2" charset="0"/>
              <a:ea typeface="Roboto" panose="02000000000000000000" pitchFamily="2" charset="0"/>
            </a:rPr>
            <a:t>Percent of respondents</a:t>
          </a:r>
          <a:endParaRPr lang="en-US" sz="2000" dirty="0">
            <a:solidFill>
              <a:srgbClr val="4A4A4A"/>
            </a:solidFill>
            <a:latin typeface="Roboto" panose="02000000000000000000" pitchFamily="2" charset="0"/>
            <a:ea typeface="Roboto" panose="02000000000000000000" pitchFamily="2" charset="0"/>
          </a:endParaRPr>
        </a:p>
      </cdr:txBody>
    </cdr:sp>
  </cdr:relSizeAnchor>
  <cdr:relSizeAnchor xmlns:cdr="http://schemas.openxmlformats.org/drawingml/2006/chartDrawing">
    <cdr:from>
      <cdr:x>0.23184</cdr:x>
      <cdr:y>0.60833</cdr:y>
    </cdr:from>
    <cdr:to>
      <cdr:x>0.93162</cdr:x>
      <cdr:y>0.64417</cdr:y>
    </cdr:to>
    <cdr:sp macro="" textlink="">
      <cdr:nvSpPr>
        <cdr:cNvPr id="10" name="Text Box 9"/>
        <cdr:cNvSpPr txBox="1"/>
      </cdr:nvSpPr>
      <cdr:spPr>
        <a:xfrm xmlns:a="http://schemas.openxmlformats.org/drawingml/2006/main">
          <a:off x="1377950" y="4635500"/>
          <a:ext cx="4159250" cy="2730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0.19873</cdr:x>
      <cdr:y>0.39576</cdr:y>
    </cdr:from>
    <cdr:to>
      <cdr:x>0.60535</cdr:x>
      <cdr:y>0.42826</cdr:y>
    </cdr:to>
    <cdr:sp macro="" textlink="">
      <cdr:nvSpPr>
        <cdr:cNvPr id="12" name="Text Box 1"/>
        <cdr:cNvSpPr txBox="1"/>
      </cdr:nvSpPr>
      <cdr:spPr>
        <a:xfrm xmlns:a="http://schemas.openxmlformats.org/drawingml/2006/main">
          <a:off x="1183062" y="3091063"/>
          <a:ext cx="2420660" cy="25384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endParaRPr lang="en-US" sz="1200">
            <a:solidFill>
              <a:srgbClr val="4A4A4A"/>
            </a:solidFill>
            <a:latin typeface="Roboto" panose="02000000000000000000" pitchFamily="2" charset="0"/>
            <a:ea typeface="Roboto" panose="02000000000000000000" pitchFamily="2" charset="0"/>
          </a:endParaRPr>
        </a:p>
      </cdr:txBody>
    </cdr:sp>
  </cdr:relSizeAnchor>
  <cdr:relSizeAnchor xmlns:cdr="http://schemas.openxmlformats.org/drawingml/2006/chartDrawing">
    <cdr:from>
      <cdr:x>0.00106</cdr:x>
      <cdr:y>0.81648</cdr:y>
    </cdr:from>
    <cdr:to>
      <cdr:x>1</cdr:x>
      <cdr:y>0.9759</cdr:y>
    </cdr:to>
    <cdr:sp macro="" textlink="">
      <cdr:nvSpPr>
        <cdr:cNvPr id="5" name="Text Box 2">
          <a:extLst xmlns:a="http://schemas.openxmlformats.org/drawingml/2006/main">
            <a:ext uri="{FF2B5EF4-FFF2-40B4-BE49-F238E27FC236}">
              <a16:creationId xmlns:a16="http://schemas.microsoft.com/office/drawing/2014/main" id="{21E616F6-A470-D1AA-3B9D-9C6CC1317286}"/>
            </a:ext>
          </a:extLst>
        </cdr:cNvPr>
        <cdr:cNvSpPr txBox="1"/>
      </cdr:nvSpPr>
      <cdr:spPr>
        <a:xfrm xmlns:a="http://schemas.openxmlformats.org/drawingml/2006/main">
          <a:off x="10797" y="5197763"/>
          <a:ext cx="10175192" cy="101488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How important is it to you that disability agencies work together?</a:t>
          </a:r>
          <a:endParaRPr lang="en-US" sz="1800" b="0" baseline="0" dirty="0">
            <a:solidFill>
              <a:srgbClr val="4A4A4A"/>
            </a:solidFill>
            <a:effectLst/>
            <a:latin typeface="Roboto" panose="02000000000000000000" pitchFamily="2" charset="0"/>
            <a:ea typeface="Roboto" panose="02000000000000000000" pitchFamily="2" charset="0"/>
          </a:endParaRPr>
        </a:p>
        <a:p xmlns:a="http://schemas.openxmlformats.org/drawingml/2006/main">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xmlns:a="http://schemas.openxmlformats.org/drawingml/2006/main">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xmlns:a="http://schemas.openxmlformats.org/drawingml/2006/main">
          <a:endParaRPr lang="en-US" sz="1600" dirty="0">
            <a:solidFill>
              <a:srgbClr val="4A4A4A"/>
            </a:solidFill>
          </a:endParaRPr>
        </a:p>
      </cdr:txBody>
    </cdr:sp>
  </cdr:relSizeAnchor>
</c:userShapes>
</file>

<file path=ppt/drawings/drawing23.xml><?xml version="1.0" encoding="utf-8"?>
<c:userShapes xmlns:c="http://schemas.openxmlformats.org/drawingml/2006/chart">
  <cdr:relSizeAnchor xmlns:cdr="http://schemas.openxmlformats.org/drawingml/2006/chartDrawing">
    <cdr:from>
      <cdr:x>0</cdr:x>
      <cdr:y>0</cdr:y>
    </cdr:from>
    <cdr:to>
      <cdr:x>0.9984</cdr:x>
      <cdr:y>0.08896</cdr:y>
    </cdr:to>
    <cdr:sp macro="" textlink="">
      <cdr:nvSpPr>
        <cdr:cNvPr id="2" name="Text Box 1"/>
        <cdr:cNvSpPr txBox="1"/>
      </cdr:nvSpPr>
      <cdr:spPr>
        <a:xfrm xmlns:a="http://schemas.openxmlformats.org/drawingml/2006/main">
          <a:off x="-612650" y="0"/>
          <a:ext cx="10169691" cy="56632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000" baseline="0" dirty="0">
              <a:solidFill>
                <a:srgbClr val="4A4A4A"/>
              </a:solidFill>
              <a:latin typeface="Roboto" panose="02000000000000000000" pitchFamily="2" charset="0"/>
              <a:ea typeface="Roboto" panose="02000000000000000000" pitchFamily="2" charset="0"/>
            </a:rPr>
            <a:t>Percent of respondents</a:t>
          </a:r>
          <a:endParaRPr lang="en-US" sz="2000" dirty="0">
            <a:solidFill>
              <a:srgbClr val="4A4A4A"/>
            </a:solidFill>
            <a:latin typeface="Roboto" panose="02000000000000000000" pitchFamily="2" charset="0"/>
            <a:ea typeface="Roboto" panose="02000000000000000000" pitchFamily="2" charset="0"/>
          </a:endParaRPr>
        </a:p>
      </cdr:txBody>
    </cdr:sp>
  </cdr:relSizeAnchor>
  <cdr:relSizeAnchor xmlns:cdr="http://schemas.openxmlformats.org/drawingml/2006/chartDrawing">
    <cdr:from>
      <cdr:x>0.23184</cdr:x>
      <cdr:y>0.60833</cdr:y>
    </cdr:from>
    <cdr:to>
      <cdr:x>0.93162</cdr:x>
      <cdr:y>0.64417</cdr:y>
    </cdr:to>
    <cdr:sp macro="" textlink="">
      <cdr:nvSpPr>
        <cdr:cNvPr id="10" name="Text Box 9"/>
        <cdr:cNvSpPr txBox="1"/>
      </cdr:nvSpPr>
      <cdr:spPr>
        <a:xfrm xmlns:a="http://schemas.openxmlformats.org/drawingml/2006/main">
          <a:off x="1377950" y="4635500"/>
          <a:ext cx="4159250" cy="2730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0.19873</cdr:x>
      <cdr:y>0.39576</cdr:y>
    </cdr:from>
    <cdr:to>
      <cdr:x>0.60535</cdr:x>
      <cdr:y>0.42826</cdr:y>
    </cdr:to>
    <cdr:sp macro="" textlink="">
      <cdr:nvSpPr>
        <cdr:cNvPr id="12" name="Text Box 1"/>
        <cdr:cNvSpPr txBox="1"/>
      </cdr:nvSpPr>
      <cdr:spPr>
        <a:xfrm xmlns:a="http://schemas.openxmlformats.org/drawingml/2006/main">
          <a:off x="1183062" y="3091063"/>
          <a:ext cx="2420660" cy="25384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endParaRPr lang="en-US" sz="1200">
            <a:solidFill>
              <a:srgbClr val="4A4A4A"/>
            </a:solidFill>
            <a:latin typeface="Roboto" panose="02000000000000000000" pitchFamily="2" charset="0"/>
            <a:ea typeface="Roboto" panose="02000000000000000000" pitchFamily="2" charset="0"/>
          </a:endParaRPr>
        </a:p>
      </cdr:txBody>
    </cdr:sp>
  </cdr:relSizeAnchor>
  <cdr:relSizeAnchor xmlns:cdr="http://schemas.openxmlformats.org/drawingml/2006/chartDrawing">
    <cdr:from>
      <cdr:x>0.00106</cdr:x>
      <cdr:y>0.84058</cdr:y>
    </cdr:from>
    <cdr:to>
      <cdr:x>1</cdr:x>
      <cdr:y>1</cdr:y>
    </cdr:to>
    <cdr:sp macro="" textlink="">
      <cdr:nvSpPr>
        <cdr:cNvPr id="5" name="Text Box 2">
          <a:extLst xmlns:a="http://schemas.openxmlformats.org/drawingml/2006/main">
            <a:ext uri="{FF2B5EF4-FFF2-40B4-BE49-F238E27FC236}">
              <a16:creationId xmlns:a16="http://schemas.microsoft.com/office/drawing/2014/main" id="{21E616F6-A470-D1AA-3B9D-9C6CC1317286}"/>
            </a:ext>
          </a:extLst>
        </cdr:cNvPr>
        <cdr:cNvSpPr txBox="1"/>
      </cdr:nvSpPr>
      <cdr:spPr>
        <a:xfrm xmlns:a="http://schemas.openxmlformats.org/drawingml/2006/main">
          <a:off x="10797" y="5256537"/>
          <a:ext cx="10175192" cy="99417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How well do you think disability agencies work together now?</a:t>
          </a:r>
          <a:endParaRPr lang="en-US" sz="1800" b="0" baseline="0" dirty="0">
            <a:solidFill>
              <a:srgbClr val="4A4A4A"/>
            </a:solidFill>
            <a:effectLst/>
            <a:latin typeface="Roboto" panose="02000000000000000000" pitchFamily="2" charset="0"/>
            <a:ea typeface="Roboto" panose="02000000000000000000" pitchFamily="2" charset="0"/>
          </a:endParaRPr>
        </a:p>
        <a:p xmlns:a="http://schemas.openxmlformats.org/drawingml/2006/main">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xmlns:a="http://schemas.openxmlformats.org/drawingml/2006/main">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xmlns:a="http://schemas.openxmlformats.org/drawingml/2006/main">
          <a:endParaRPr lang="en-US" sz="1600" dirty="0">
            <a:solidFill>
              <a:srgbClr val="4A4A4A"/>
            </a:solidFill>
          </a:endParaRPr>
        </a:p>
      </cdr:txBody>
    </cdr:sp>
  </cdr:relSizeAnchor>
</c:userShapes>
</file>

<file path=ppt/drawings/drawing24.xml><?xml version="1.0" encoding="utf-8"?>
<c:userShapes xmlns:c="http://schemas.openxmlformats.org/drawingml/2006/chart">
  <cdr:relSizeAnchor xmlns:cdr="http://schemas.openxmlformats.org/drawingml/2006/chartDrawing">
    <cdr:from>
      <cdr:x>0</cdr:x>
      <cdr:y>0.07446</cdr:y>
    </cdr:from>
    <cdr:to>
      <cdr:x>0.9984</cdr:x>
      <cdr:y>0.16342</cdr:y>
    </cdr:to>
    <cdr:sp macro="" textlink="">
      <cdr:nvSpPr>
        <cdr:cNvPr id="2" name="Text Box 1"/>
        <cdr:cNvSpPr txBox="1"/>
      </cdr:nvSpPr>
      <cdr:spPr>
        <a:xfrm xmlns:a="http://schemas.openxmlformats.org/drawingml/2006/main">
          <a:off x="0" y="474018"/>
          <a:ext cx="10169691" cy="56632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000" baseline="0" dirty="0">
              <a:solidFill>
                <a:srgbClr val="4A4A4A"/>
              </a:solidFill>
              <a:latin typeface="Roboto" panose="02000000000000000000" pitchFamily="2" charset="0"/>
              <a:ea typeface="Roboto" panose="02000000000000000000" pitchFamily="2" charset="0"/>
            </a:rPr>
            <a:t>Percent of respondents</a:t>
          </a:r>
          <a:endParaRPr lang="en-US" sz="2000" dirty="0">
            <a:solidFill>
              <a:srgbClr val="4A4A4A"/>
            </a:solidFill>
            <a:latin typeface="Roboto" panose="02000000000000000000" pitchFamily="2" charset="0"/>
            <a:ea typeface="Roboto" panose="02000000000000000000" pitchFamily="2" charset="0"/>
          </a:endParaRPr>
        </a:p>
      </cdr:txBody>
    </cdr:sp>
  </cdr:relSizeAnchor>
  <cdr:relSizeAnchor xmlns:cdr="http://schemas.openxmlformats.org/drawingml/2006/chartDrawing">
    <cdr:from>
      <cdr:x>0.23184</cdr:x>
      <cdr:y>0.60833</cdr:y>
    </cdr:from>
    <cdr:to>
      <cdr:x>0.93162</cdr:x>
      <cdr:y>0.64417</cdr:y>
    </cdr:to>
    <cdr:sp macro="" textlink="">
      <cdr:nvSpPr>
        <cdr:cNvPr id="10" name="Text Box 9"/>
        <cdr:cNvSpPr txBox="1"/>
      </cdr:nvSpPr>
      <cdr:spPr>
        <a:xfrm xmlns:a="http://schemas.openxmlformats.org/drawingml/2006/main">
          <a:off x="1377950" y="4635500"/>
          <a:ext cx="4159250" cy="2730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0.19873</cdr:x>
      <cdr:y>0.39576</cdr:y>
    </cdr:from>
    <cdr:to>
      <cdr:x>0.60535</cdr:x>
      <cdr:y>0.42826</cdr:y>
    </cdr:to>
    <cdr:sp macro="" textlink="">
      <cdr:nvSpPr>
        <cdr:cNvPr id="12" name="Text Box 1"/>
        <cdr:cNvSpPr txBox="1"/>
      </cdr:nvSpPr>
      <cdr:spPr>
        <a:xfrm xmlns:a="http://schemas.openxmlformats.org/drawingml/2006/main">
          <a:off x="1183062" y="3091063"/>
          <a:ext cx="2420660" cy="25384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endParaRPr lang="en-US" sz="1200">
            <a:solidFill>
              <a:srgbClr val="4A4A4A"/>
            </a:solidFill>
            <a:latin typeface="Roboto" panose="02000000000000000000" pitchFamily="2" charset="0"/>
            <a:ea typeface="Roboto" panose="02000000000000000000" pitchFamily="2" charset="0"/>
          </a:endParaRPr>
        </a:p>
      </cdr:txBody>
    </cdr:sp>
  </cdr:relSizeAnchor>
  <cdr:relSizeAnchor xmlns:cdr="http://schemas.openxmlformats.org/drawingml/2006/chartDrawing">
    <cdr:from>
      <cdr:x>0.00106</cdr:x>
      <cdr:y>0.81313</cdr:y>
    </cdr:from>
    <cdr:to>
      <cdr:x>1</cdr:x>
      <cdr:y>0.97255</cdr:y>
    </cdr:to>
    <cdr:sp macro="" textlink="">
      <cdr:nvSpPr>
        <cdr:cNvPr id="5" name="Text Box 2">
          <a:extLst xmlns:a="http://schemas.openxmlformats.org/drawingml/2006/main">
            <a:ext uri="{FF2B5EF4-FFF2-40B4-BE49-F238E27FC236}">
              <a16:creationId xmlns:a16="http://schemas.microsoft.com/office/drawing/2014/main" id="{21E616F6-A470-D1AA-3B9D-9C6CC1317286}"/>
            </a:ext>
          </a:extLst>
        </cdr:cNvPr>
        <cdr:cNvSpPr txBox="1"/>
      </cdr:nvSpPr>
      <cdr:spPr>
        <a:xfrm xmlns:a="http://schemas.openxmlformats.org/drawingml/2006/main">
          <a:off x="10797" y="5176418"/>
          <a:ext cx="10175192" cy="101488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How concerned are you about threat to services and benefits impacting people with disabilities</a:t>
          </a:r>
          <a:r>
            <a:rPr lang="en-US" sz="1800" b="0" dirty="0">
              <a:solidFill>
                <a:srgbClr val="4A4A4A"/>
              </a:solidFill>
              <a:latin typeface="Roboto" panose="02000000000000000000" pitchFamily="2" charset="0"/>
              <a:ea typeface="Roboto" panose="02000000000000000000" pitchFamily="2" charset="0"/>
            </a:rPr>
            <a:t>? </a:t>
          </a:r>
          <a:endParaRPr lang="en-US" sz="1800" b="0" baseline="0" dirty="0">
            <a:solidFill>
              <a:srgbClr val="4A4A4A"/>
            </a:solidFill>
            <a:effectLst/>
            <a:latin typeface="Roboto" panose="02000000000000000000" pitchFamily="2" charset="0"/>
            <a:ea typeface="Roboto" panose="02000000000000000000" pitchFamily="2" charset="0"/>
          </a:endParaRPr>
        </a:p>
        <a:p xmlns:a="http://schemas.openxmlformats.org/drawingml/2006/main">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xmlns:a="http://schemas.openxmlformats.org/drawingml/2006/main">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xmlns:a="http://schemas.openxmlformats.org/drawingml/2006/main">
          <a:endParaRPr lang="en-US" sz="1600" dirty="0">
            <a:solidFill>
              <a:srgbClr val="4A4A4A"/>
            </a:solidFill>
          </a:endParaRPr>
        </a:p>
      </cdr:txBody>
    </cdr:sp>
  </cdr:relSizeAnchor>
</c:userShapes>
</file>

<file path=ppt/drawings/drawing25.xml><?xml version="1.0" encoding="utf-8"?>
<c:userShapes xmlns:c="http://schemas.openxmlformats.org/drawingml/2006/chart">
  <cdr:relSizeAnchor xmlns:cdr="http://schemas.openxmlformats.org/drawingml/2006/chartDrawing">
    <cdr:from>
      <cdr:x>0.0016</cdr:x>
      <cdr:y>0.05355</cdr:y>
    </cdr:from>
    <cdr:to>
      <cdr:x>1</cdr:x>
      <cdr:y>0.14251</cdr:y>
    </cdr:to>
    <cdr:sp macro="" textlink="">
      <cdr:nvSpPr>
        <cdr:cNvPr id="2" name="Text Box 1"/>
        <cdr:cNvSpPr txBox="1"/>
      </cdr:nvSpPr>
      <cdr:spPr>
        <a:xfrm xmlns:a="http://schemas.openxmlformats.org/drawingml/2006/main">
          <a:off x="16298" y="340901"/>
          <a:ext cx="10169691" cy="56632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000" baseline="0" dirty="0">
              <a:solidFill>
                <a:srgbClr val="4A4A4A"/>
              </a:solidFill>
              <a:latin typeface="Roboto" panose="02000000000000000000" pitchFamily="2" charset="0"/>
              <a:ea typeface="Roboto" panose="02000000000000000000" pitchFamily="2" charset="0"/>
            </a:rPr>
            <a:t>Percent of respondents</a:t>
          </a:r>
          <a:endParaRPr lang="en-US" sz="2000" dirty="0">
            <a:solidFill>
              <a:srgbClr val="4A4A4A"/>
            </a:solidFill>
            <a:latin typeface="Roboto" panose="02000000000000000000" pitchFamily="2" charset="0"/>
            <a:ea typeface="Roboto" panose="02000000000000000000" pitchFamily="2" charset="0"/>
          </a:endParaRPr>
        </a:p>
      </cdr:txBody>
    </cdr:sp>
  </cdr:relSizeAnchor>
  <cdr:relSizeAnchor xmlns:cdr="http://schemas.openxmlformats.org/drawingml/2006/chartDrawing">
    <cdr:from>
      <cdr:x>0.23184</cdr:x>
      <cdr:y>0.60833</cdr:y>
    </cdr:from>
    <cdr:to>
      <cdr:x>0.93162</cdr:x>
      <cdr:y>0.64417</cdr:y>
    </cdr:to>
    <cdr:sp macro="" textlink="">
      <cdr:nvSpPr>
        <cdr:cNvPr id="10" name="Text Box 9"/>
        <cdr:cNvSpPr txBox="1"/>
      </cdr:nvSpPr>
      <cdr:spPr>
        <a:xfrm xmlns:a="http://schemas.openxmlformats.org/drawingml/2006/main">
          <a:off x="1377950" y="4635500"/>
          <a:ext cx="4159250" cy="2730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0.19873</cdr:x>
      <cdr:y>0.39576</cdr:y>
    </cdr:from>
    <cdr:to>
      <cdr:x>0.60535</cdr:x>
      <cdr:y>0.42826</cdr:y>
    </cdr:to>
    <cdr:sp macro="" textlink="">
      <cdr:nvSpPr>
        <cdr:cNvPr id="12" name="Text Box 1"/>
        <cdr:cNvSpPr txBox="1"/>
      </cdr:nvSpPr>
      <cdr:spPr>
        <a:xfrm xmlns:a="http://schemas.openxmlformats.org/drawingml/2006/main">
          <a:off x="1183062" y="3091063"/>
          <a:ext cx="2420660" cy="25384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endParaRPr lang="en-US" sz="1200">
            <a:solidFill>
              <a:srgbClr val="4A4A4A"/>
            </a:solidFill>
            <a:latin typeface="Roboto" panose="02000000000000000000" pitchFamily="2" charset="0"/>
            <a:ea typeface="Roboto" panose="02000000000000000000" pitchFamily="2" charset="0"/>
          </a:endParaRPr>
        </a:p>
      </cdr:txBody>
    </cdr:sp>
  </cdr:relSizeAnchor>
  <cdr:relSizeAnchor xmlns:cdr="http://schemas.openxmlformats.org/drawingml/2006/chartDrawing">
    <cdr:from>
      <cdr:x>0.00106</cdr:x>
      <cdr:y>0.80125</cdr:y>
    </cdr:from>
    <cdr:to>
      <cdr:x>1</cdr:x>
      <cdr:y>0.96067</cdr:y>
    </cdr:to>
    <cdr:sp macro="" textlink="">
      <cdr:nvSpPr>
        <cdr:cNvPr id="5" name="Text Box 2">
          <a:extLst xmlns:a="http://schemas.openxmlformats.org/drawingml/2006/main">
            <a:ext uri="{FF2B5EF4-FFF2-40B4-BE49-F238E27FC236}">
              <a16:creationId xmlns:a16="http://schemas.microsoft.com/office/drawing/2014/main" id="{21E616F6-A470-D1AA-3B9D-9C6CC1317286}"/>
            </a:ext>
          </a:extLst>
        </cdr:cNvPr>
        <cdr:cNvSpPr txBox="1"/>
      </cdr:nvSpPr>
      <cdr:spPr>
        <a:xfrm xmlns:a="http://schemas.openxmlformats.org/drawingml/2006/main">
          <a:off x="10797" y="5100823"/>
          <a:ext cx="10175192" cy="101488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Would you be interested in working with disability organizations to educate lawmakers about how to better serve people with disabilities?</a:t>
          </a:r>
          <a:endParaRPr lang="en-US" sz="1800" b="0" baseline="0" dirty="0">
            <a:solidFill>
              <a:srgbClr val="4A4A4A"/>
            </a:solidFill>
            <a:effectLst/>
            <a:latin typeface="Roboto" panose="02000000000000000000" pitchFamily="2" charset="0"/>
            <a:ea typeface="Roboto" panose="02000000000000000000" pitchFamily="2" charset="0"/>
          </a:endParaRPr>
        </a:p>
        <a:p xmlns:a="http://schemas.openxmlformats.org/drawingml/2006/main">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xmlns:a="http://schemas.openxmlformats.org/drawingml/2006/main">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xmlns:a="http://schemas.openxmlformats.org/drawingml/2006/main">
          <a:endParaRPr lang="en-US" sz="1600" dirty="0">
            <a:solidFill>
              <a:srgbClr val="4A4A4A"/>
            </a:solidFill>
          </a:endParaRPr>
        </a:p>
      </cdr:txBody>
    </cdr:sp>
  </cdr:relSizeAnchor>
</c:userShapes>
</file>

<file path=ppt/drawings/drawing26.xml><?xml version="1.0" encoding="utf-8"?>
<c:userShapes xmlns:c="http://schemas.openxmlformats.org/drawingml/2006/chart">
  <cdr:relSizeAnchor xmlns:cdr="http://schemas.openxmlformats.org/drawingml/2006/chartDrawing">
    <cdr:from>
      <cdr:x>0.0016</cdr:x>
      <cdr:y>0.05355</cdr:y>
    </cdr:from>
    <cdr:to>
      <cdr:x>1</cdr:x>
      <cdr:y>0.14251</cdr:y>
    </cdr:to>
    <cdr:sp macro="" textlink="">
      <cdr:nvSpPr>
        <cdr:cNvPr id="2" name="Text Box 1"/>
        <cdr:cNvSpPr txBox="1"/>
      </cdr:nvSpPr>
      <cdr:spPr>
        <a:xfrm xmlns:a="http://schemas.openxmlformats.org/drawingml/2006/main">
          <a:off x="16298" y="340901"/>
          <a:ext cx="10169691" cy="56632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000" baseline="0" dirty="0">
              <a:solidFill>
                <a:srgbClr val="4A4A4A"/>
              </a:solidFill>
              <a:latin typeface="Roboto" panose="02000000000000000000" pitchFamily="2" charset="0"/>
              <a:ea typeface="Roboto" panose="02000000000000000000" pitchFamily="2" charset="0"/>
            </a:rPr>
            <a:t>Percent of respondents</a:t>
          </a:r>
          <a:endParaRPr lang="en-US" sz="2000" dirty="0">
            <a:solidFill>
              <a:srgbClr val="4A4A4A"/>
            </a:solidFill>
            <a:latin typeface="Roboto" panose="02000000000000000000" pitchFamily="2" charset="0"/>
            <a:ea typeface="Roboto" panose="02000000000000000000" pitchFamily="2" charset="0"/>
          </a:endParaRPr>
        </a:p>
      </cdr:txBody>
    </cdr:sp>
  </cdr:relSizeAnchor>
  <cdr:relSizeAnchor xmlns:cdr="http://schemas.openxmlformats.org/drawingml/2006/chartDrawing">
    <cdr:from>
      <cdr:x>0.23184</cdr:x>
      <cdr:y>0.60833</cdr:y>
    </cdr:from>
    <cdr:to>
      <cdr:x>0.93162</cdr:x>
      <cdr:y>0.64417</cdr:y>
    </cdr:to>
    <cdr:sp macro="" textlink="">
      <cdr:nvSpPr>
        <cdr:cNvPr id="10" name="Text Box 9"/>
        <cdr:cNvSpPr txBox="1"/>
      </cdr:nvSpPr>
      <cdr:spPr>
        <a:xfrm xmlns:a="http://schemas.openxmlformats.org/drawingml/2006/main">
          <a:off x="1377950" y="4635500"/>
          <a:ext cx="4159250" cy="2730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0.19873</cdr:x>
      <cdr:y>0.39576</cdr:y>
    </cdr:from>
    <cdr:to>
      <cdr:x>0.60535</cdr:x>
      <cdr:y>0.42826</cdr:y>
    </cdr:to>
    <cdr:sp macro="" textlink="">
      <cdr:nvSpPr>
        <cdr:cNvPr id="12" name="Text Box 1"/>
        <cdr:cNvSpPr txBox="1"/>
      </cdr:nvSpPr>
      <cdr:spPr>
        <a:xfrm xmlns:a="http://schemas.openxmlformats.org/drawingml/2006/main">
          <a:off x="1183062" y="3091063"/>
          <a:ext cx="2420660" cy="25384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endParaRPr lang="en-US" sz="1200">
            <a:solidFill>
              <a:srgbClr val="4A4A4A"/>
            </a:solidFill>
            <a:latin typeface="Roboto" panose="02000000000000000000" pitchFamily="2" charset="0"/>
            <a:ea typeface="Roboto" panose="02000000000000000000" pitchFamily="2" charset="0"/>
          </a:endParaRPr>
        </a:p>
      </cdr:txBody>
    </cdr:sp>
  </cdr:relSizeAnchor>
  <cdr:relSizeAnchor xmlns:cdr="http://schemas.openxmlformats.org/drawingml/2006/chartDrawing">
    <cdr:from>
      <cdr:x>0.00106</cdr:x>
      <cdr:y>0.80125</cdr:y>
    </cdr:from>
    <cdr:to>
      <cdr:x>1</cdr:x>
      <cdr:y>0.96067</cdr:y>
    </cdr:to>
    <cdr:sp macro="" textlink="">
      <cdr:nvSpPr>
        <cdr:cNvPr id="5" name="Text Box 2">
          <a:extLst xmlns:a="http://schemas.openxmlformats.org/drawingml/2006/main">
            <a:ext uri="{FF2B5EF4-FFF2-40B4-BE49-F238E27FC236}">
              <a16:creationId xmlns:a16="http://schemas.microsoft.com/office/drawing/2014/main" id="{21E616F6-A470-D1AA-3B9D-9C6CC1317286}"/>
            </a:ext>
          </a:extLst>
        </cdr:cNvPr>
        <cdr:cNvSpPr txBox="1"/>
      </cdr:nvSpPr>
      <cdr:spPr>
        <a:xfrm xmlns:a="http://schemas.openxmlformats.org/drawingml/2006/main">
          <a:off x="10797" y="5100823"/>
          <a:ext cx="10175192" cy="101488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Would you support the idea of disability organizations joining across Texas to organize educational events for lawmakers?</a:t>
          </a:r>
          <a:endParaRPr lang="en-US" sz="1800" b="0" baseline="0" dirty="0">
            <a:solidFill>
              <a:srgbClr val="4A4A4A"/>
            </a:solidFill>
            <a:effectLst/>
            <a:latin typeface="Roboto" panose="02000000000000000000" pitchFamily="2" charset="0"/>
            <a:ea typeface="Roboto" panose="02000000000000000000" pitchFamily="2" charset="0"/>
          </a:endParaRPr>
        </a:p>
        <a:p xmlns:a="http://schemas.openxmlformats.org/drawingml/2006/main">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xmlns:a="http://schemas.openxmlformats.org/drawingml/2006/main">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xmlns:a="http://schemas.openxmlformats.org/drawingml/2006/main">
          <a:endParaRPr lang="en-US" sz="1600" dirty="0">
            <a:solidFill>
              <a:srgbClr val="4A4A4A"/>
            </a:solidFill>
          </a:endParaRPr>
        </a:p>
      </cdr:txBody>
    </cdr:sp>
  </cdr:relSizeAnchor>
</c:userShapes>
</file>

<file path=ppt/drawings/drawing27.xml><?xml version="1.0" encoding="utf-8"?>
<c:userShapes xmlns:c="http://schemas.openxmlformats.org/drawingml/2006/chart">
  <cdr:relSizeAnchor xmlns:cdr="http://schemas.openxmlformats.org/drawingml/2006/chartDrawing">
    <cdr:from>
      <cdr:x>0</cdr:x>
      <cdr:y>0</cdr:y>
    </cdr:from>
    <cdr:to>
      <cdr:x>0.9984</cdr:x>
      <cdr:y>0.07423</cdr:y>
    </cdr:to>
    <cdr:sp macro="" textlink="">
      <cdr:nvSpPr>
        <cdr:cNvPr id="2" name="Text Box 1"/>
        <cdr:cNvSpPr txBox="1"/>
      </cdr:nvSpPr>
      <cdr:spPr>
        <a:xfrm xmlns:a="http://schemas.openxmlformats.org/drawingml/2006/main">
          <a:off x="-685800" y="-1066749"/>
          <a:ext cx="10900467" cy="36012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aseline="0" dirty="0">
              <a:solidFill>
                <a:schemeClr val="tx1"/>
              </a:solidFill>
              <a:latin typeface="Roboto" panose="02000000000000000000" pitchFamily="2" charset="0"/>
              <a:ea typeface="Roboto" panose="02000000000000000000" pitchFamily="2" charset="0"/>
            </a:rPr>
            <a:t>Percent of respondents</a:t>
          </a:r>
          <a:endParaRPr lang="en-US" sz="1800" dirty="0">
            <a:solidFill>
              <a:schemeClr val="tx1"/>
            </a:solidFill>
            <a:latin typeface="Roboto" panose="02000000000000000000" pitchFamily="2" charset="0"/>
            <a:ea typeface="Roboto" panose="02000000000000000000" pitchFamily="2" charset="0"/>
          </a:endParaRPr>
        </a:p>
      </cdr:txBody>
    </cdr:sp>
  </cdr:relSizeAnchor>
  <cdr:relSizeAnchor xmlns:cdr="http://schemas.openxmlformats.org/drawingml/2006/chartDrawing">
    <cdr:from>
      <cdr:x>0.23184</cdr:x>
      <cdr:y>0.60833</cdr:y>
    </cdr:from>
    <cdr:to>
      <cdr:x>0.93162</cdr:x>
      <cdr:y>0.64417</cdr:y>
    </cdr:to>
    <cdr:sp macro="" textlink="">
      <cdr:nvSpPr>
        <cdr:cNvPr id="10" name="Text Box 9"/>
        <cdr:cNvSpPr txBox="1"/>
      </cdr:nvSpPr>
      <cdr:spPr>
        <a:xfrm xmlns:a="http://schemas.openxmlformats.org/drawingml/2006/main">
          <a:off x="1377950" y="4635500"/>
          <a:ext cx="4159250" cy="2730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userShapes>
</file>

<file path=ppt/drawings/drawing28.xml><?xml version="1.0" encoding="utf-8"?>
<c:userShapes xmlns:c="http://schemas.openxmlformats.org/drawingml/2006/chart">
  <cdr:relSizeAnchor xmlns:cdr="http://schemas.openxmlformats.org/drawingml/2006/chartDrawing">
    <cdr:from>
      <cdr:x>0</cdr:x>
      <cdr:y>0</cdr:y>
    </cdr:from>
    <cdr:to>
      <cdr:x>0.9984</cdr:x>
      <cdr:y>0.07423</cdr:y>
    </cdr:to>
    <cdr:sp macro="" textlink="">
      <cdr:nvSpPr>
        <cdr:cNvPr id="2" name="Text Box 1"/>
        <cdr:cNvSpPr txBox="1"/>
      </cdr:nvSpPr>
      <cdr:spPr>
        <a:xfrm xmlns:a="http://schemas.openxmlformats.org/drawingml/2006/main">
          <a:off x="-685800" y="-1066749"/>
          <a:ext cx="10900467" cy="36012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aseline="0" dirty="0">
              <a:solidFill>
                <a:schemeClr val="tx1"/>
              </a:solidFill>
              <a:latin typeface="Roboto" panose="02000000000000000000" pitchFamily="2" charset="0"/>
              <a:ea typeface="Roboto" panose="02000000000000000000" pitchFamily="2" charset="0"/>
            </a:rPr>
            <a:t>Percent of respondents with a disability</a:t>
          </a:r>
          <a:endParaRPr lang="en-US" sz="1800" dirty="0">
            <a:solidFill>
              <a:schemeClr val="tx1"/>
            </a:solidFill>
            <a:latin typeface="Roboto" panose="02000000000000000000" pitchFamily="2" charset="0"/>
            <a:ea typeface="Roboto" panose="02000000000000000000" pitchFamily="2" charset="0"/>
          </a:endParaRPr>
        </a:p>
      </cdr:txBody>
    </cdr:sp>
  </cdr:relSizeAnchor>
  <cdr:relSizeAnchor xmlns:cdr="http://schemas.openxmlformats.org/drawingml/2006/chartDrawing">
    <cdr:from>
      <cdr:x>0.23184</cdr:x>
      <cdr:y>0.60833</cdr:y>
    </cdr:from>
    <cdr:to>
      <cdr:x>0.93162</cdr:x>
      <cdr:y>0.64417</cdr:y>
    </cdr:to>
    <cdr:sp macro="" textlink="">
      <cdr:nvSpPr>
        <cdr:cNvPr id="10" name="Text Box 9"/>
        <cdr:cNvSpPr txBox="1"/>
      </cdr:nvSpPr>
      <cdr:spPr>
        <a:xfrm xmlns:a="http://schemas.openxmlformats.org/drawingml/2006/main">
          <a:off x="1377950" y="4635500"/>
          <a:ext cx="4159250" cy="2730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userShapes>
</file>

<file path=ppt/drawings/drawing29.xml><?xml version="1.0" encoding="utf-8"?>
<c:userShapes xmlns:c="http://schemas.openxmlformats.org/drawingml/2006/chart">
  <cdr:relSizeAnchor xmlns:cdr="http://schemas.openxmlformats.org/drawingml/2006/chartDrawing">
    <cdr:from>
      <cdr:x>0</cdr:x>
      <cdr:y>0</cdr:y>
    </cdr:from>
    <cdr:to>
      <cdr:x>0.9984</cdr:x>
      <cdr:y>0.07423</cdr:y>
    </cdr:to>
    <cdr:sp macro="" textlink="">
      <cdr:nvSpPr>
        <cdr:cNvPr id="2" name="Text Box 1"/>
        <cdr:cNvSpPr txBox="1"/>
      </cdr:nvSpPr>
      <cdr:spPr>
        <a:xfrm xmlns:a="http://schemas.openxmlformats.org/drawingml/2006/main">
          <a:off x="-685800" y="-1066749"/>
          <a:ext cx="10900467" cy="36012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aseline="0" dirty="0">
              <a:solidFill>
                <a:schemeClr val="tx1"/>
              </a:solidFill>
              <a:latin typeface="Roboto" panose="02000000000000000000" pitchFamily="2" charset="0"/>
              <a:ea typeface="Roboto" panose="02000000000000000000" pitchFamily="2" charset="0"/>
            </a:rPr>
            <a:t>Percent of respondents close</a:t>
          </a:r>
          <a:r>
            <a:rPr lang="en-US" sz="1800" dirty="0">
              <a:solidFill>
                <a:schemeClr val="tx1"/>
              </a:solidFill>
              <a:latin typeface="Roboto" panose="02000000000000000000" pitchFamily="2" charset="0"/>
              <a:ea typeface="Roboto" panose="02000000000000000000" pitchFamily="2" charset="0"/>
            </a:rPr>
            <a:t> to someone </a:t>
          </a:r>
          <a:r>
            <a:rPr lang="en-US" sz="1800" baseline="0" dirty="0">
              <a:solidFill>
                <a:schemeClr val="tx1"/>
              </a:solidFill>
              <a:latin typeface="Roboto" panose="02000000000000000000" pitchFamily="2" charset="0"/>
              <a:ea typeface="Roboto" panose="02000000000000000000" pitchFamily="2" charset="0"/>
            </a:rPr>
            <a:t>with a disability</a:t>
          </a:r>
          <a:endParaRPr lang="en-US" sz="1800" dirty="0">
            <a:solidFill>
              <a:schemeClr val="tx1"/>
            </a:solidFill>
            <a:latin typeface="Roboto" panose="02000000000000000000" pitchFamily="2" charset="0"/>
            <a:ea typeface="Roboto" panose="02000000000000000000" pitchFamily="2" charset="0"/>
          </a:endParaRPr>
        </a:p>
      </cdr:txBody>
    </cdr:sp>
  </cdr:relSizeAnchor>
  <cdr:relSizeAnchor xmlns:cdr="http://schemas.openxmlformats.org/drawingml/2006/chartDrawing">
    <cdr:from>
      <cdr:x>0.23184</cdr:x>
      <cdr:y>0.60833</cdr:y>
    </cdr:from>
    <cdr:to>
      <cdr:x>0.93162</cdr:x>
      <cdr:y>0.64417</cdr:y>
    </cdr:to>
    <cdr:sp macro="" textlink="">
      <cdr:nvSpPr>
        <cdr:cNvPr id="10" name="Text Box 9"/>
        <cdr:cNvSpPr txBox="1"/>
      </cdr:nvSpPr>
      <cdr:spPr>
        <a:xfrm xmlns:a="http://schemas.openxmlformats.org/drawingml/2006/main">
          <a:off x="1377950" y="4635500"/>
          <a:ext cx="4159250" cy="2730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userShapes>
</file>

<file path=ppt/drawings/drawing30.xml><?xml version="1.0" encoding="utf-8"?>
<c:userShapes xmlns:c="http://schemas.openxmlformats.org/drawingml/2006/chart">
  <cdr:relSizeAnchor xmlns:cdr="http://schemas.openxmlformats.org/drawingml/2006/chartDrawing">
    <cdr:from>
      <cdr:x>0</cdr:x>
      <cdr:y>0</cdr:y>
    </cdr:from>
    <cdr:to>
      <cdr:x>0.9984</cdr:x>
      <cdr:y>0.07423</cdr:y>
    </cdr:to>
    <cdr:sp macro="" textlink="">
      <cdr:nvSpPr>
        <cdr:cNvPr id="2" name="Text Box 1"/>
        <cdr:cNvSpPr txBox="1"/>
      </cdr:nvSpPr>
      <cdr:spPr>
        <a:xfrm xmlns:a="http://schemas.openxmlformats.org/drawingml/2006/main">
          <a:off x="-685800" y="-1066749"/>
          <a:ext cx="10900467" cy="36012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aseline="0" dirty="0">
              <a:solidFill>
                <a:schemeClr val="tx1"/>
              </a:solidFill>
              <a:latin typeface="Roboto" panose="02000000000000000000" pitchFamily="2" charset="0"/>
              <a:ea typeface="Roboto" panose="02000000000000000000" pitchFamily="2" charset="0"/>
            </a:rPr>
            <a:t>Percent of respondents who work</a:t>
          </a:r>
          <a:r>
            <a:rPr lang="en-US" sz="1800" dirty="0">
              <a:solidFill>
                <a:schemeClr val="tx1"/>
              </a:solidFill>
              <a:latin typeface="Roboto" panose="02000000000000000000" pitchFamily="2" charset="0"/>
              <a:ea typeface="Roboto" panose="02000000000000000000" pitchFamily="2" charset="0"/>
            </a:rPr>
            <a:t> </a:t>
          </a:r>
          <a:r>
            <a:rPr lang="en-US" sz="1800" baseline="0" dirty="0">
              <a:solidFill>
                <a:schemeClr val="tx1"/>
              </a:solidFill>
              <a:latin typeface="Roboto" panose="02000000000000000000" pitchFamily="2" charset="0"/>
              <a:ea typeface="Roboto" panose="02000000000000000000" pitchFamily="2" charset="0"/>
            </a:rPr>
            <a:t>with people with disabilities</a:t>
          </a:r>
          <a:endParaRPr lang="en-US" sz="1800" dirty="0">
            <a:solidFill>
              <a:schemeClr val="tx1"/>
            </a:solidFill>
            <a:latin typeface="Roboto" panose="02000000000000000000" pitchFamily="2" charset="0"/>
            <a:ea typeface="Roboto" panose="02000000000000000000" pitchFamily="2" charset="0"/>
          </a:endParaRPr>
        </a:p>
      </cdr:txBody>
    </cdr:sp>
  </cdr:relSizeAnchor>
  <cdr:relSizeAnchor xmlns:cdr="http://schemas.openxmlformats.org/drawingml/2006/chartDrawing">
    <cdr:from>
      <cdr:x>0.23184</cdr:x>
      <cdr:y>0.60833</cdr:y>
    </cdr:from>
    <cdr:to>
      <cdr:x>0.93162</cdr:x>
      <cdr:y>0.64417</cdr:y>
    </cdr:to>
    <cdr:sp macro="" textlink="">
      <cdr:nvSpPr>
        <cdr:cNvPr id="10" name="Text Box 9"/>
        <cdr:cNvSpPr txBox="1"/>
      </cdr:nvSpPr>
      <cdr:spPr>
        <a:xfrm xmlns:a="http://schemas.openxmlformats.org/drawingml/2006/main">
          <a:off x="1377950" y="4635500"/>
          <a:ext cx="4159250" cy="2730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userShapes>
</file>

<file path=ppt/drawings/drawing31.xml><?xml version="1.0" encoding="utf-8"?>
<c:userShapes xmlns:c="http://schemas.openxmlformats.org/drawingml/2006/chart">
  <cdr:relSizeAnchor xmlns:cdr="http://schemas.openxmlformats.org/drawingml/2006/chartDrawing">
    <cdr:from>
      <cdr:x>0.0016</cdr:x>
      <cdr:y>0.01</cdr:y>
    </cdr:from>
    <cdr:to>
      <cdr:x>1</cdr:x>
      <cdr:y>0.08423</cdr:y>
    </cdr:to>
    <cdr:sp macro="" textlink="">
      <cdr:nvSpPr>
        <cdr:cNvPr id="3" name="Text Box 1">
          <a:extLst xmlns:a="http://schemas.openxmlformats.org/drawingml/2006/main">
            <a:ext uri="{FF2B5EF4-FFF2-40B4-BE49-F238E27FC236}">
              <a16:creationId xmlns:a16="http://schemas.microsoft.com/office/drawing/2014/main" id="{A768C386-2A85-CDB7-6EB1-F81F8B6F2A9A}"/>
            </a:ext>
          </a:extLst>
        </cdr:cNvPr>
        <cdr:cNvSpPr txBox="1"/>
      </cdr:nvSpPr>
      <cdr:spPr>
        <a:xfrm xmlns:a="http://schemas.openxmlformats.org/drawingml/2006/main">
          <a:off x="50800" y="50800"/>
          <a:ext cx="11193911" cy="37724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baseline="0" dirty="0">
              <a:solidFill>
                <a:schemeClr val="tx1"/>
              </a:solidFill>
              <a:latin typeface="Roboto" panose="02000000000000000000" pitchFamily="2" charset="0"/>
              <a:ea typeface="Roboto" panose="02000000000000000000" pitchFamily="2" charset="0"/>
            </a:rPr>
            <a:t>Percent of comments by respondents with a disability</a:t>
          </a:r>
          <a:endParaRPr lang="en-US" sz="1800" dirty="0">
            <a:solidFill>
              <a:schemeClr val="tx1"/>
            </a:solidFill>
            <a:latin typeface="Roboto" panose="02000000000000000000" pitchFamily="2" charset="0"/>
            <a:ea typeface="Roboto" panose="02000000000000000000" pitchFamily="2" charset="0"/>
          </a:endParaRPr>
        </a:p>
      </cdr:txBody>
    </cdr:sp>
  </cdr:relSizeAnchor>
</c:userShapes>
</file>

<file path=ppt/drawings/drawing32.xml><?xml version="1.0" encoding="utf-8"?>
<c:userShapes xmlns:c="http://schemas.openxmlformats.org/drawingml/2006/chart">
  <cdr:relSizeAnchor xmlns:cdr="http://schemas.openxmlformats.org/drawingml/2006/chartDrawing">
    <cdr:from>
      <cdr:x>0.23184</cdr:x>
      <cdr:y>0.60833</cdr:y>
    </cdr:from>
    <cdr:to>
      <cdr:x>0.93162</cdr:x>
      <cdr:y>0.64417</cdr:y>
    </cdr:to>
    <cdr:sp macro="" textlink="">
      <cdr:nvSpPr>
        <cdr:cNvPr id="10" name="Text Box 9"/>
        <cdr:cNvSpPr txBox="1"/>
      </cdr:nvSpPr>
      <cdr:spPr>
        <a:xfrm xmlns:a="http://schemas.openxmlformats.org/drawingml/2006/main">
          <a:off x="1377950" y="4635500"/>
          <a:ext cx="4159250" cy="2730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userShapes>
</file>

<file path=ppt/drawings/drawing33.xml><?xml version="1.0" encoding="utf-8"?>
<c:userShapes xmlns:c="http://schemas.openxmlformats.org/drawingml/2006/chart">
  <cdr:relSizeAnchor xmlns:cdr="http://schemas.openxmlformats.org/drawingml/2006/chartDrawing">
    <cdr:from>
      <cdr:x>0.23184</cdr:x>
      <cdr:y>0.60833</cdr:y>
    </cdr:from>
    <cdr:to>
      <cdr:x>0.93162</cdr:x>
      <cdr:y>0.64417</cdr:y>
    </cdr:to>
    <cdr:sp macro="" textlink="">
      <cdr:nvSpPr>
        <cdr:cNvPr id="10" name="Text Box 9"/>
        <cdr:cNvSpPr txBox="1"/>
      </cdr:nvSpPr>
      <cdr:spPr>
        <a:xfrm xmlns:a="http://schemas.openxmlformats.org/drawingml/2006/main">
          <a:off x="1377950" y="4635500"/>
          <a:ext cx="4159250" cy="2730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userShapes>
</file>

<file path=ppt/drawings/drawing34.xml><?xml version="1.0" encoding="utf-8"?>
<c:userShapes xmlns:c="http://schemas.openxmlformats.org/drawingml/2006/chart">
  <cdr:relSizeAnchor xmlns:cdr="http://schemas.openxmlformats.org/drawingml/2006/chartDrawing">
    <cdr:from>
      <cdr:x>0.0016</cdr:x>
      <cdr:y>0</cdr:y>
    </cdr:from>
    <cdr:to>
      <cdr:x>1</cdr:x>
      <cdr:y>0.07423</cdr:y>
    </cdr:to>
    <cdr:sp macro="" textlink="">
      <cdr:nvSpPr>
        <cdr:cNvPr id="3" name="Text Box 1">
          <a:extLst xmlns:a="http://schemas.openxmlformats.org/drawingml/2006/main">
            <a:ext uri="{FF2B5EF4-FFF2-40B4-BE49-F238E27FC236}">
              <a16:creationId xmlns:a16="http://schemas.microsoft.com/office/drawing/2014/main" id="{A768C386-2A85-CDB7-6EB1-F81F8B6F2A9A}"/>
            </a:ext>
          </a:extLst>
        </cdr:cNvPr>
        <cdr:cNvSpPr txBox="1"/>
      </cdr:nvSpPr>
      <cdr:spPr>
        <a:xfrm xmlns:a="http://schemas.openxmlformats.org/drawingml/2006/main">
          <a:off x="17939" y="-46299"/>
          <a:ext cx="11193911" cy="37724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baseline="0" dirty="0">
              <a:solidFill>
                <a:schemeClr val="tx1"/>
              </a:solidFill>
              <a:latin typeface="Roboto" panose="02000000000000000000" pitchFamily="2" charset="0"/>
              <a:ea typeface="Roboto" panose="02000000000000000000" pitchFamily="2" charset="0"/>
            </a:rPr>
            <a:t>Percent of comments by respondents with a disability</a:t>
          </a:r>
          <a:endParaRPr lang="en-US" sz="1800" dirty="0">
            <a:solidFill>
              <a:schemeClr val="tx1"/>
            </a:solidFill>
            <a:latin typeface="Roboto" panose="02000000000000000000" pitchFamily="2" charset="0"/>
            <a:ea typeface="Roboto" panose="02000000000000000000" pitchFamily="2" charset="0"/>
          </a:endParaRPr>
        </a:p>
      </cdr:txBody>
    </cdr:sp>
  </cdr:relSizeAnchor>
</c:userShapes>
</file>

<file path=ppt/drawings/drawing35.xml><?xml version="1.0" encoding="utf-8"?>
<c:userShapes xmlns:c="http://schemas.openxmlformats.org/drawingml/2006/chart">
  <cdr:relSizeAnchor xmlns:cdr="http://schemas.openxmlformats.org/drawingml/2006/chartDrawing">
    <cdr:from>
      <cdr:x>0.0016</cdr:x>
      <cdr:y>0</cdr:y>
    </cdr:from>
    <cdr:to>
      <cdr:x>1</cdr:x>
      <cdr:y>0.07004</cdr:y>
    </cdr:to>
    <cdr:sp macro="" textlink="">
      <cdr:nvSpPr>
        <cdr:cNvPr id="2" name="Text Box 1">
          <a:extLst xmlns:a="http://schemas.openxmlformats.org/drawingml/2006/main">
            <a:ext uri="{FF2B5EF4-FFF2-40B4-BE49-F238E27FC236}">
              <a16:creationId xmlns:a16="http://schemas.microsoft.com/office/drawing/2014/main" id="{D8EF961E-532D-FE96-EE3D-DEDADA31A2DD}"/>
            </a:ext>
          </a:extLst>
        </cdr:cNvPr>
        <cdr:cNvSpPr txBox="1"/>
      </cdr:nvSpPr>
      <cdr:spPr>
        <a:xfrm xmlns:a="http://schemas.openxmlformats.org/drawingml/2006/main">
          <a:off x="17939" y="-11575"/>
          <a:ext cx="11193911" cy="377240"/>
        </a:xfrm>
        <a:prstGeom xmlns:a="http://schemas.openxmlformats.org/drawingml/2006/main" prst="rect">
          <a:avLst/>
        </a:prstGeom>
      </cdr:spPr>
      <cdr:txBody>
        <a:bodyPr xmlns:a="http://schemas.openxmlformats.org/drawingml/2006/main" wrap="square" rtlCol="0"/>
        <a:lstStyle xmlns:a="http://schemas.openxmlformats.org/drawingml/2006/main">
          <a:defPPr>
            <a:defRPr lang="en-US"/>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xmlns:a="http://schemas.openxmlformats.org/drawingml/2006/main">
          <a:r>
            <a:rPr lang="en-US" sz="1800" baseline="0" dirty="0">
              <a:solidFill>
                <a:schemeClr val="tx1"/>
              </a:solidFill>
              <a:latin typeface="Roboto" panose="02000000000000000000" pitchFamily="2" charset="0"/>
              <a:ea typeface="Roboto" panose="02000000000000000000" pitchFamily="2" charset="0"/>
            </a:rPr>
            <a:t>Percent of comments by respondents who are close to someone with a disability</a:t>
          </a:r>
          <a:endParaRPr lang="en-US" sz="1800" dirty="0">
            <a:solidFill>
              <a:schemeClr val="tx1"/>
            </a:solidFill>
            <a:latin typeface="Roboto" panose="02000000000000000000" pitchFamily="2" charset="0"/>
            <a:ea typeface="Roboto" panose="02000000000000000000" pitchFamily="2" charset="0"/>
          </a:endParaRPr>
        </a:p>
      </cdr:txBody>
    </cdr:sp>
  </cdr:relSizeAnchor>
</c:userShapes>
</file>

<file path=ppt/drawings/drawing36.xml><?xml version="1.0" encoding="utf-8"?>
<c:userShapes xmlns:c="http://schemas.openxmlformats.org/drawingml/2006/chart">
  <cdr:relSizeAnchor xmlns:cdr="http://schemas.openxmlformats.org/drawingml/2006/chartDrawing">
    <cdr:from>
      <cdr:x>0.0016</cdr:x>
      <cdr:y>0</cdr:y>
    </cdr:from>
    <cdr:to>
      <cdr:x>1</cdr:x>
      <cdr:y>0.07004</cdr:y>
    </cdr:to>
    <cdr:sp macro="" textlink="">
      <cdr:nvSpPr>
        <cdr:cNvPr id="3" name="Text Box 1">
          <a:extLst xmlns:a="http://schemas.openxmlformats.org/drawingml/2006/main">
            <a:ext uri="{FF2B5EF4-FFF2-40B4-BE49-F238E27FC236}">
              <a16:creationId xmlns:a16="http://schemas.microsoft.com/office/drawing/2014/main" id="{689AF8C3-10CD-8EF4-349C-E5D64F83E753}"/>
            </a:ext>
          </a:extLst>
        </cdr:cNvPr>
        <cdr:cNvSpPr txBox="1"/>
      </cdr:nvSpPr>
      <cdr:spPr>
        <a:xfrm xmlns:a="http://schemas.openxmlformats.org/drawingml/2006/main">
          <a:off x="17939" y="-11575"/>
          <a:ext cx="11193911" cy="377240"/>
        </a:xfrm>
        <a:prstGeom xmlns:a="http://schemas.openxmlformats.org/drawingml/2006/main" prst="rect">
          <a:avLst/>
        </a:prstGeom>
      </cdr:spPr>
      <cdr:txBody>
        <a:bodyPr xmlns:a="http://schemas.openxmlformats.org/drawingml/2006/main" wrap="square" rtlCol="0"/>
        <a:lstStyle xmlns:a="http://schemas.openxmlformats.org/drawingml/2006/main">
          <a:defPPr>
            <a:defRPr lang="en-US"/>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xmlns:a="http://schemas.openxmlformats.org/drawingml/2006/main">
          <a:r>
            <a:rPr lang="en-US" sz="1800" baseline="0" dirty="0">
              <a:solidFill>
                <a:schemeClr val="tx1"/>
              </a:solidFill>
              <a:latin typeface="Roboto" panose="02000000000000000000" pitchFamily="2" charset="0"/>
              <a:ea typeface="Roboto" panose="02000000000000000000" pitchFamily="2" charset="0"/>
            </a:rPr>
            <a:t>Percent of comments by respondents who work with people with disabilities</a:t>
          </a:r>
          <a:endParaRPr lang="en-US" sz="1800" dirty="0">
            <a:solidFill>
              <a:schemeClr val="tx1"/>
            </a:solidFill>
            <a:latin typeface="Roboto" panose="02000000000000000000" pitchFamily="2" charset="0"/>
            <a:ea typeface="Roboto" panose="02000000000000000000" pitchFamily="2" charset="0"/>
          </a:endParaRPr>
        </a:p>
      </cdr:txBody>
    </cdr:sp>
  </cdr:relSizeAnchor>
</c:userShapes>
</file>

<file path=ppt/drawings/drawing37.xml><?xml version="1.0" encoding="utf-8"?>
<c:userShapes xmlns:c="http://schemas.openxmlformats.org/drawingml/2006/chart">
  <cdr:relSizeAnchor xmlns:cdr="http://schemas.openxmlformats.org/drawingml/2006/chartDrawing">
    <cdr:from>
      <cdr:x>0.0016</cdr:x>
      <cdr:y>0</cdr:y>
    </cdr:from>
    <cdr:to>
      <cdr:x>1</cdr:x>
      <cdr:y>0.07423</cdr:y>
    </cdr:to>
    <cdr:sp macro="" textlink="">
      <cdr:nvSpPr>
        <cdr:cNvPr id="3" name="Text Box 1">
          <a:extLst xmlns:a="http://schemas.openxmlformats.org/drawingml/2006/main">
            <a:ext uri="{FF2B5EF4-FFF2-40B4-BE49-F238E27FC236}">
              <a16:creationId xmlns:a16="http://schemas.microsoft.com/office/drawing/2014/main" id="{A768C386-2A85-CDB7-6EB1-F81F8B6F2A9A}"/>
            </a:ext>
          </a:extLst>
        </cdr:cNvPr>
        <cdr:cNvSpPr txBox="1"/>
      </cdr:nvSpPr>
      <cdr:spPr>
        <a:xfrm xmlns:a="http://schemas.openxmlformats.org/drawingml/2006/main">
          <a:off x="17939" y="-46299"/>
          <a:ext cx="11193911" cy="37724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baseline="0" dirty="0">
              <a:solidFill>
                <a:schemeClr val="tx1"/>
              </a:solidFill>
              <a:latin typeface="Roboto" panose="02000000000000000000" pitchFamily="2" charset="0"/>
              <a:ea typeface="Roboto" panose="02000000000000000000" pitchFamily="2" charset="0"/>
            </a:rPr>
            <a:t>Percent of comments by respondents with a disability</a:t>
          </a:r>
          <a:endParaRPr lang="en-US" sz="1800" dirty="0">
            <a:solidFill>
              <a:schemeClr val="tx1"/>
            </a:solidFill>
            <a:latin typeface="Roboto" panose="02000000000000000000" pitchFamily="2" charset="0"/>
            <a:ea typeface="Roboto" panose="02000000000000000000" pitchFamily="2" charset="0"/>
          </a:endParaRPr>
        </a:p>
      </cdr:txBody>
    </cdr:sp>
  </cdr:relSizeAnchor>
</c:userShapes>
</file>

<file path=ppt/drawings/drawing38.xml><?xml version="1.0" encoding="utf-8"?>
<c:userShapes xmlns:c="http://schemas.openxmlformats.org/drawingml/2006/chart">
  <cdr:relSizeAnchor xmlns:cdr="http://schemas.openxmlformats.org/drawingml/2006/chartDrawing">
    <cdr:from>
      <cdr:x>0.23184</cdr:x>
      <cdr:y>0.60833</cdr:y>
    </cdr:from>
    <cdr:to>
      <cdr:x>0.93162</cdr:x>
      <cdr:y>0.64417</cdr:y>
    </cdr:to>
    <cdr:sp macro="" textlink="">
      <cdr:nvSpPr>
        <cdr:cNvPr id="10" name="Text Box 9"/>
        <cdr:cNvSpPr txBox="1"/>
      </cdr:nvSpPr>
      <cdr:spPr>
        <a:xfrm xmlns:a="http://schemas.openxmlformats.org/drawingml/2006/main">
          <a:off x="1377950" y="4635500"/>
          <a:ext cx="4159250" cy="2730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userShapes>
</file>

<file path=ppt/drawings/drawing39.xml><?xml version="1.0" encoding="utf-8"?>
<c:userShapes xmlns:c="http://schemas.openxmlformats.org/drawingml/2006/chart">
  <cdr:relSizeAnchor xmlns:cdr="http://schemas.openxmlformats.org/drawingml/2006/chartDrawing">
    <cdr:from>
      <cdr:x>0.23184</cdr:x>
      <cdr:y>0.60833</cdr:y>
    </cdr:from>
    <cdr:to>
      <cdr:x>0.93162</cdr:x>
      <cdr:y>0.64417</cdr:y>
    </cdr:to>
    <cdr:sp macro="" textlink="">
      <cdr:nvSpPr>
        <cdr:cNvPr id="10" name="Text Box 9"/>
        <cdr:cNvSpPr txBox="1"/>
      </cdr:nvSpPr>
      <cdr:spPr>
        <a:xfrm xmlns:a="http://schemas.openxmlformats.org/drawingml/2006/main">
          <a:off x="1377950" y="4635500"/>
          <a:ext cx="4159250" cy="2730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userShapes>
</file>

<file path=ppt/drawings/drawing40.xml><?xml version="1.0" encoding="utf-8"?>
<c:userShapes xmlns:c="http://schemas.openxmlformats.org/drawingml/2006/chart">
  <cdr:relSizeAnchor xmlns:cdr="http://schemas.openxmlformats.org/drawingml/2006/chartDrawing">
    <cdr:from>
      <cdr:x>0</cdr:x>
      <cdr:y>0.01514</cdr:y>
    </cdr:from>
    <cdr:to>
      <cdr:x>0.9984</cdr:x>
      <cdr:y>0.1041</cdr:y>
    </cdr:to>
    <cdr:sp macro="" textlink="">
      <cdr:nvSpPr>
        <cdr:cNvPr id="2" name="Text Box 1"/>
        <cdr:cNvSpPr txBox="1"/>
      </cdr:nvSpPr>
      <cdr:spPr>
        <a:xfrm xmlns:a="http://schemas.openxmlformats.org/drawingml/2006/main">
          <a:off x="0" y="96356"/>
          <a:ext cx="10169692" cy="56632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000" baseline="0" dirty="0">
              <a:solidFill>
                <a:srgbClr val="4A4A4A"/>
              </a:solidFill>
              <a:latin typeface="Roboto" panose="02000000000000000000" pitchFamily="2" charset="0"/>
              <a:ea typeface="Roboto" panose="02000000000000000000" pitchFamily="2" charset="0"/>
            </a:rPr>
            <a:t>Percent of respondents</a:t>
          </a:r>
          <a:endParaRPr lang="en-US" sz="2000" dirty="0">
            <a:solidFill>
              <a:srgbClr val="4A4A4A"/>
            </a:solidFill>
            <a:latin typeface="Roboto" panose="02000000000000000000" pitchFamily="2" charset="0"/>
            <a:ea typeface="Roboto" panose="02000000000000000000" pitchFamily="2" charset="0"/>
          </a:endParaRPr>
        </a:p>
      </cdr:txBody>
    </cdr:sp>
  </cdr:relSizeAnchor>
  <cdr:relSizeAnchor xmlns:cdr="http://schemas.openxmlformats.org/drawingml/2006/chartDrawing">
    <cdr:from>
      <cdr:x>0</cdr:x>
      <cdr:y>0.75185</cdr:y>
    </cdr:from>
    <cdr:to>
      <cdr:x>0.99894</cdr:x>
      <cdr:y>0.91127</cdr:y>
    </cdr:to>
    <cdr:sp macro="" textlink="">
      <cdr:nvSpPr>
        <cdr:cNvPr id="3" name="Text Box 2"/>
        <cdr:cNvSpPr txBox="1"/>
      </cdr:nvSpPr>
      <cdr:spPr>
        <a:xfrm xmlns:a="http://schemas.openxmlformats.org/drawingml/2006/main">
          <a:off x="0" y="4786329"/>
          <a:ext cx="10175192" cy="101489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May we contact you for follow up or community meetings</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xmlns:a="http://schemas.openxmlformats.org/drawingml/2006/main">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xmlns:a="http://schemas.openxmlformats.org/drawingml/2006/main">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xmlns:a="http://schemas.openxmlformats.org/drawingml/2006/main">
          <a:endParaRPr lang="en-US" sz="1600" dirty="0">
            <a:solidFill>
              <a:srgbClr val="4A4A4A"/>
            </a:solidFill>
          </a:endParaRPr>
        </a:p>
      </cdr:txBody>
    </cdr:sp>
  </cdr:relSizeAnchor>
  <cdr:relSizeAnchor xmlns:cdr="http://schemas.openxmlformats.org/drawingml/2006/chartDrawing">
    <cdr:from>
      <cdr:x>0.97808</cdr:x>
      <cdr:y>0.66698</cdr:y>
    </cdr:from>
    <cdr:to>
      <cdr:x>1</cdr:x>
      <cdr:y>0.74014</cdr:y>
    </cdr:to>
    <cdr:sp macro="" textlink="">
      <cdr:nvSpPr>
        <cdr:cNvPr id="6" name="Text Box 5"/>
        <cdr:cNvSpPr txBox="1"/>
      </cdr:nvSpPr>
      <cdr:spPr>
        <a:xfrm xmlns:a="http://schemas.openxmlformats.org/drawingml/2006/main" flipV="1">
          <a:off x="9962707" y="4246028"/>
          <a:ext cx="223282" cy="46574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dirty="0">
              <a:solidFill>
                <a:schemeClr val="tx1">
                  <a:lumMod val="85000"/>
                  <a:lumOff val="15000"/>
                </a:schemeClr>
              </a:solidFill>
            </a:rPr>
            <a:t>%</a:t>
          </a:r>
        </a:p>
      </cdr:txBody>
    </cdr:sp>
  </cdr:relSizeAnchor>
  <cdr:relSizeAnchor xmlns:cdr="http://schemas.openxmlformats.org/drawingml/2006/chartDrawing">
    <cdr:from>
      <cdr:x>0.23184</cdr:x>
      <cdr:y>0.60833</cdr:y>
    </cdr:from>
    <cdr:to>
      <cdr:x>0.93162</cdr:x>
      <cdr:y>0.64417</cdr:y>
    </cdr:to>
    <cdr:sp macro="" textlink="">
      <cdr:nvSpPr>
        <cdr:cNvPr id="10" name="Text Box 9"/>
        <cdr:cNvSpPr txBox="1"/>
      </cdr:nvSpPr>
      <cdr:spPr>
        <a:xfrm xmlns:a="http://schemas.openxmlformats.org/drawingml/2006/main">
          <a:off x="1377950" y="4635500"/>
          <a:ext cx="4159250" cy="2730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0.19873</cdr:x>
      <cdr:y>0.39576</cdr:y>
    </cdr:from>
    <cdr:to>
      <cdr:x>0.60535</cdr:x>
      <cdr:y>0.42826</cdr:y>
    </cdr:to>
    <cdr:sp macro="" textlink="">
      <cdr:nvSpPr>
        <cdr:cNvPr id="12" name="Text Box 1"/>
        <cdr:cNvSpPr txBox="1"/>
      </cdr:nvSpPr>
      <cdr:spPr>
        <a:xfrm xmlns:a="http://schemas.openxmlformats.org/drawingml/2006/main">
          <a:off x="1183062" y="3091063"/>
          <a:ext cx="2420660" cy="25384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endParaRPr lang="en-US" sz="1200">
            <a:solidFill>
              <a:srgbClr val="4A4A4A"/>
            </a:solidFill>
            <a:latin typeface="Roboto" panose="02000000000000000000" pitchFamily="2" charset="0"/>
            <a:ea typeface="Roboto" panose="02000000000000000000" pitchFamily="2"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B2A657-7AC7-D94D-80CD-3207824535C9}" type="datetimeFigureOut">
              <a:rPr lang="en-US" smtClean="0"/>
              <a:t>10/12/26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ADDF06-899B-C349-8B55-709C720C10B1}" type="slidenum">
              <a:rPr lang="en-US" smtClean="0"/>
              <a:t>‹#›</a:t>
            </a:fld>
            <a:endParaRPr lang="en-US"/>
          </a:p>
        </p:txBody>
      </p:sp>
    </p:spTree>
    <p:extLst>
      <p:ext uri="{BB962C8B-B14F-4D97-AF65-F5344CB8AC3E}">
        <p14:creationId xmlns:p14="http://schemas.microsoft.com/office/powerpoint/2010/main" val="1326923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B8B90-E2AF-5CF6-9C1D-07EB3FA222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29F511-3270-7D6B-949F-6B76225C9D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CDACC0-54FE-D399-8AE8-1DDE938D227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538623-E940-ACDA-14B2-EAF28AF393FD}"/>
              </a:ext>
            </a:extLst>
          </p:cNvPr>
          <p:cNvSpPr>
            <a:spLocks noGrp="1"/>
          </p:cNvSpPr>
          <p:nvPr>
            <p:ph type="sldNum" sz="quarter" idx="5"/>
          </p:nvPr>
        </p:nvSpPr>
        <p:spPr/>
        <p:txBody>
          <a:bodyPr/>
          <a:lstStyle/>
          <a:p>
            <a:fld id="{408B2D78-A350-4F43-AD59-1BBA6D295473}" type="slidenum">
              <a:rPr lang="en-US" smtClean="0"/>
              <a:t>4</a:t>
            </a:fld>
            <a:endParaRPr lang="en-US"/>
          </a:p>
        </p:txBody>
      </p:sp>
    </p:spTree>
    <p:extLst>
      <p:ext uri="{BB962C8B-B14F-4D97-AF65-F5344CB8AC3E}">
        <p14:creationId xmlns:p14="http://schemas.microsoft.com/office/powerpoint/2010/main" val="11508465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Q3</a:t>
            </a:r>
          </a:p>
        </p:txBody>
      </p:sp>
      <p:sp>
        <p:nvSpPr>
          <p:cNvPr id="4" name="Slide Number Placeholder 3"/>
          <p:cNvSpPr>
            <a:spLocks noGrp="1"/>
          </p:cNvSpPr>
          <p:nvPr>
            <p:ph type="sldNum" sz="quarter" idx="5"/>
          </p:nvPr>
        </p:nvSpPr>
        <p:spPr/>
        <p:txBody>
          <a:bodyPr/>
          <a:lstStyle/>
          <a:p>
            <a:fld id="{72ADDF06-899B-C349-8B55-709C720C10B1}" type="slidenum">
              <a:rPr lang="en-US" smtClean="0"/>
              <a:t>7</a:t>
            </a:fld>
            <a:endParaRPr lang="en-US"/>
          </a:p>
        </p:txBody>
      </p:sp>
    </p:spTree>
    <p:extLst>
      <p:ext uri="{BB962C8B-B14F-4D97-AF65-F5344CB8AC3E}">
        <p14:creationId xmlns:p14="http://schemas.microsoft.com/office/powerpoint/2010/main" val="3048809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Overall, the consensus is clear. It is a struggle to find information or services. </a:t>
            </a:r>
          </a:p>
        </p:txBody>
      </p:sp>
      <p:sp>
        <p:nvSpPr>
          <p:cNvPr id="4" name="Slide Number Placeholder 3"/>
          <p:cNvSpPr>
            <a:spLocks noGrp="1"/>
          </p:cNvSpPr>
          <p:nvPr>
            <p:ph type="sldNum" sz="quarter" idx="5"/>
          </p:nvPr>
        </p:nvSpPr>
        <p:spPr/>
        <p:txBody>
          <a:bodyPr/>
          <a:lstStyle/>
          <a:p>
            <a:fld id="{72ADDF06-899B-C349-8B55-709C720C10B1}" type="slidenum">
              <a:rPr lang="en-US" smtClean="0"/>
              <a:t>8</a:t>
            </a:fld>
            <a:endParaRPr lang="en-US"/>
          </a:p>
        </p:txBody>
      </p:sp>
    </p:spTree>
    <p:extLst>
      <p:ext uri="{BB962C8B-B14F-4D97-AF65-F5344CB8AC3E}">
        <p14:creationId xmlns:p14="http://schemas.microsoft.com/office/powerpoint/2010/main" val="10815705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Transportation is the path to all these areas, which may be why it is rated highest.  Housing was a close second.</a:t>
            </a:r>
          </a:p>
        </p:txBody>
      </p:sp>
      <p:sp>
        <p:nvSpPr>
          <p:cNvPr id="4" name="Slide Number Placeholder 3"/>
          <p:cNvSpPr>
            <a:spLocks noGrp="1"/>
          </p:cNvSpPr>
          <p:nvPr>
            <p:ph type="sldNum" sz="quarter" idx="5"/>
          </p:nvPr>
        </p:nvSpPr>
        <p:spPr/>
        <p:txBody>
          <a:bodyPr/>
          <a:lstStyle/>
          <a:p>
            <a:fld id="{408B2D78-A350-4F43-AD59-1BBA6D295473}" type="slidenum">
              <a:rPr lang="en-US" smtClean="0"/>
              <a:t>9</a:t>
            </a:fld>
            <a:endParaRPr lang="en-US"/>
          </a:p>
        </p:txBody>
      </p:sp>
    </p:spTree>
    <p:extLst>
      <p:ext uri="{BB962C8B-B14F-4D97-AF65-F5344CB8AC3E}">
        <p14:creationId xmlns:p14="http://schemas.microsoft.com/office/powerpoint/2010/main" val="645406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E420A-9E69-D192-FDBF-E3D086E257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FC47A3-E76C-18C2-8FC7-6854DA83A5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8C26AC-2447-BE78-4D98-BFE97BCCB85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87CA86-0C90-FF67-096D-6F00D2365CA7}"/>
              </a:ext>
            </a:extLst>
          </p:cNvPr>
          <p:cNvSpPr>
            <a:spLocks noGrp="1"/>
          </p:cNvSpPr>
          <p:nvPr>
            <p:ph type="sldNum" sz="quarter" idx="5"/>
          </p:nvPr>
        </p:nvSpPr>
        <p:spPr/>
        <p:txBody>
          <a:bodyPr/>
          <a:lstStyle/>
          <a:p>
            <a:fld id="{408B2D78-A350-4F43-AD59-1BBA6D295473}" type="slidenum">
              <a:rPr lang="en-US" smtClean="0"/>
              <a:t>11</a:t>
            </a:fld>
            <a:endParaRPr lang="en-US"/>
          </a:p>
        </p:txBody>
      </p:sp>
    </p:spTree>
    <p:extLst>
      <p:ext uri="{BB962C8B-B14F-4D97-AF65-F5344CB8AC3E}">
        <p14:creationId xmlns:p14="http://schemas.microsoft.com/office/powerpoint/2010/main" val="663132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Personal care assistants is not a need for all, which may be why it had a lower percentage. However, for those who need a PCA, the shortage of PCAs is a serious problem. </a:t>
            </a:r>
          </a:p>
        </p:txBody>
      </p:sp>
      <p:sp>
        <p:nvSpPr>
          <p:cNvPr id="4" name="Slide Number Placeholder 3"/>
          <p:cNvSpPr>
            <a:spLocks noGrp="1"/>
          </p:cNvSpPr>
          <p:nvPr>
            <p:ph type="sldNum" sz="quarter" idx="5"/>
          </p:nvPr>
        </p:nvSpPr>
        <p:spPr/>
        <p:txBody>
          <a:bodyPr/>
          <a:lstStyle/>
          <a:p>
            <a:fld id="{72ADDF06-899B-C349-8B55-709C720C10B1}" type="slidenum">
              <a:rPr lang="en-US" smtClean="0"/>
              <a:t>12</a:t>
            </a:fld>
            <a:endParaRPr lang="en-US"/>
          </a:p>
        </p:txBody>
      </p:sp>
    </p:spTree>
    <p:extLst>
      <p:ext uri="{BB962C8B-B14F-4D97-AF65-F5344CB8AC3E}">
        <p14:creationId xmlns:p14="http://schemas.microsoft.com/office/powerpoint/2010/main" val="13987583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624AF-B2BC-5A19-DB7E-1CF9E69B2F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671CE9-E7DF-77D3-693A-952331CA48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8E8FA4-D7EF-4BB1-0CA0-3EAD01A4FF1B}"/>
              </a:ext>
            </a:extLst>
          </p:cNvPr>
          <p:cNvSpPr>
            <a:spLocks noGrp="1"/>
          </p:cNvSpPr>
          <p:nvPr>
            <p:ph type="body" idx="1"/>
          </p:nvPr>
        </p:nvSpPr>
        <p:spPr/>
        <p:txBody>
          <a:bodyPr/>
          <a:lstStyle/>
          <a:p>
            <a:r>
              <a:rPr lang="en-US"/>
              <a:t>This  it </a:t>
            </a:r>
            <a:r>
              <a:rPr lang="en-US" dirty="0"/>
              <a:t>may be a major priority for those close to an individual with a disability because they fill in when a PCA is not available.  </a:t>
            </a:r>
          </a:p>
        </p:txBody>
      </p:sp>
      <p:sp>
        <p:nvSpPr>
          <p:cNvPr id="4" name="Slide Number Placeholder 3">
            <a:extLst>
              <a:ext uri="{FF2B5EF4-FFF2-40B4-BE49-F238E27FC236}">
                <a16:creationId xmlns:a16="http://schemas.microsoft.com/office/drawing/2014/main" id="{1DBB41A3-6961-9810-B09E-5DAC918B677A}"/>
              </a:ext>
            </a:extLst>
          </p:cNvPr>
          <p:cNvSpPr>
            <a:spLocks noGrp="1"/>
          </p:cNvSpPr>
          <p:nvPr>
            <p:ph type="sldNum" sz="quarter" idx="5"/>
          </p:nvPr>
        </p:nvSpPr>
        <p:spPr/>
        <p:txBody>
          <a:bodyPr/>
          <a:lstStyle/>
          <a:p>
            <a:fld id="{408B2D78-A350-4F43-AD59-1BBA6D295473}" type="slidenum">
              <a:rPr lang="en-US" smtClean="0"/>
              <a:t>13</a:t>
            </a:fld>
            <a:endParaRPr lang="en-US"/>
          </a:p>
        </p:txBody>
      </p:sp>
    </p:spTree>
    <p:extLst>
      <p:ext uri="{BB962C8B-B14F-4D97-AF65-F5344CB8AC3E}">
        <p14:creationId xmlns:p14="http://schemas.microsoft.com/office/powerpoint/2010/main" val="36140818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20C30-447E-AED9-486D-CC08ECBAC3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85D070-FBF8-8776-6BAB-63706DBBD8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7A5614-ADDE-408A-15BC-E574D0F34D8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995FB8-FE66-3ABD-9652-F83B5BDB5690}"/>
              </a:ext>
            </a:extLst>
          </p:cNvPr>
          <p:cNvSpPr>
            <a:spLocks noGrp="1"/>
          </p:cNvSpPr>
          <p:nvPr>
            <p:ph type="sldNum" sz="quarter" idx="5"/>
          </p:nvPr>
        </p:nvSpPr>
        <p:spPr/>
        <p:txBody>
          <a:bodyPr/>
          <a:lstStyle/>
          <a:p>
            <a:fld id="{408B2D78-A350-4F43-AD59-1BBA6D295473}" type="slidenum">
              <a:rPr lang="en-US" smtClean="0"/>
              <a:t>15</a:t>
            </a:fld>
            <a:endParaRPr lang="en-US"/>
          </a:p>
        </p:txBody>
      </p:sp>
    </p:spTree>
    <p:extLst>
      <p:ext uri="{BB962C8B-B14F-4D97-AF65-F5344CB8AC3E}">
        <p14:creationId xmlns:p14="http://schemas.microsoft.com/office/powerpoint/2010/main" val="12719111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CC1A3-56D3-5F32-E4A7-FF19450EF3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BF7FF7-FE17-8BBF-CF60-5CB225A9E8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06945D-8D33-3175-49B3-3C514C4D608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1188852-DA15-96A0-1D26-513083CCF273}"/>
              </a:ext>
            </a:extLst>
          </p:cNvPr>
          <p:cNvSpPr>
            <a:spLocks noGrp="1"/>
          </p:cNvSpPr>
          <p:nvPr>
            <p:ph type="sldNum" sz="quarter" idx="5"/>
          </p:nvPr>
        </p:nvSpPr>
        <p:spPr/>
        <p:txBody>
          <a:bodyPr/>
          <a:lstStyle/>
          <a:p>
            <a:fld id="{408B2D78-A350-4F43-AD59-1BBA6D295473}" type="slidenum">
              <a:rPr lang="en-US" smtClean="0"/>
              <a:t>17</a:t>
            </a:fld>
            <a:endParaRPr lang="en-US"/>
          </a:p>
        </p:txBody>
      </p:sp>
    </p:spTree>
    <p:extLst>
      <p:ext uri="{BB962C8B-B14F-4D97-AF65-F5344CB8AC3E}">
        <p14:creationId xmlns:p14="http://schemas.microsoft.com/office/powerpoint/2010/main" val="1214650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AE74D-87B4-3310-8009-59012D993F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40873D-60E0-75E6-1A3B-D82E3313EE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74BCEC-FE12-E99A-F894-F4F509EC2F0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B407F9-C825-17C1-232B-6563CB9E63CC}"/>
              </a:ext>
            </a:extLst>
          </p:cNvPr>
          <p:cNvSpPr>
            <a:spLocks noGrp="1"/>
          </p:cNvSpPr>
          <p:nvPr>
            <p:ph type="sldNum" sz="quarter" idx="5"/>
          </p:nvPr>
        </p:nvSpPr>
        <p:spPr/>
        <p:txBody>
          <a:bodyPr/>
          <a:lstStyle/>
          <a:p>
            <a:fld id="{408B2D78-A350-4F43-AD59-1BBA6D295473}" type="slidenum">
              <a:rPr lang="en-US" smtClean="0"/>
              <a:t>19</a:t>
            </a:fld>
            <a:endParaRPr lang="en-US"/>
          </a:p>
        </p:txBody>
      </p:sp>
    </p:spTree>
    <p:extLst>
      <p:ext uri="{BB962C8B-B14F-4D97-AF65-F5344CB8AC3E}">
        <p14:creationId xmlns:p14="http://schemas.microsoft.com/office/powerpoint/2010/main" val="40280973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2B697-4FF3-86FB-AAC5-B684149113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6DC08A-06C4-A42E-40E5-388620CC8F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54DB8C-454F-F533-1879-9D43E6499B8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7A8F3E1-0A7E-09FA-A41D-05C3B0BB060C}"/>
              </a:ext>
            </a:extLst>
          </p:cNvPr>
          <p:cNvSpPr>
            <a:spLocks noGrp="1"/>
          </p:cNvSpPr>
          <p:nvPr>
            <p:ph type="sldNum" sz="quarter" idx="5"/>
          </p:nvPr>
        </p:nvSpPr>
        <p:spPr/>
        <p:txBody>
          <a:bodyPr/>
          <a:lstStyle/>
          <a:p>
            <a:fld id="{408B2D78-A350-4F43-AD59-1BBA6D295473}" type="slidenum">
              <a:rPr lang="en-US" smtClean="0"/>
              <a:t>21</a:t>
            </a:fld>
            <a:endParaRPr lang="en-US"/>
          </a:p>
        </p:txBody>
      </p:sp>
    </p:spTree>
    <p:extLst>
      <p:ext uri="{BB962C8B-B14F-4D97-AF65-F5344CB8AC3E}">
        <p14:creationId xmlns:p14="http://schemas.microsoft.com/office/powerpoint/2010/main" val="1818547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5A469-A041-5A84-9CDF-CCB4A2069F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85A94F-5C25-E2A6-E792-555EB010A2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FB8F80-30D5-C528-C37C-CAB91D7DDD5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C231488-3C19-5D83-96E3-AEB0176CCB28}"/>
              </a:ext>
            </a:extLst>
          </p:cNvPr>
          <p:cNvSpPr>
            <a:spLocks noGrp="1"/>
          </p:cNvSpPr>
          <p:nvPr>
            <p:ph type="sldNum" sz="quarter" idx="5"/>
          </p:nvPr>
        </p:nvSpPr>
        <p:spPr/>
        <p:txBody>
          <a:bodyPr/>
          <a:lstStyle/>
          <a:p>
            <a:fld id="{408B2D78-A350-4F43-AD59-1BBA6D295473}" type="slidenum">
              <a:rPr lang="en-US" smtClean="0"/>
              <a:t>23</a:t>
            </a:fld>
            <a:endParaRPr lang="en-US"/>
          </a:p>
        </p:txBody>
      </p:sp>
    </p:spTree>
    <p:extLst>
      <p:ext uri="{BB962C8B-B14F-4D97-AF65-F5344CB8AC3E}">
        <p14:creationId xmlns:p14="http://schemas.microsoft.com/office/powerpoint/2010/main" val="2159345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Q6</a:t>
            </a:r>
          </a:p>
        </p:txBody>
      </p:sp>
      <p:sp>
        <p:nvSpPr>
          <p:cNvPr id="4" name="Slide Number Placeholder 3"/>
          <p:cNvSpPr>
            <a:spLocks noGrp="1"/>
          </p:cNvSpPr>
          <p:nvPr>
            <p:ph type="sldNum" sz="quarter" idx="5"/>
          </p:nvPr>
        </p:nvSpPr>
        <p:spPr/>
        <p:txBody>
          <a:bodyPr/>
          <a:lstStyle/>
          <a:p>
            <a:fld id="{72ADDF06-899B-C349-8B55-709C720C10B1}" type="slidenum">
              <a:rPr lang="en-US" smtClean="0"/>
              <a:t>25</a:t>
            </a:fld>
            <a:endParaRPr lang="en-US"/>
          </a:p>
        </p:txBody>
      </p:sp>
    </p:spTree>
    <p:extLst>
      <p:ext uri="{BB962C8B-B14F-4D97-AF65-F5344CB8AC3E}">
        <p14:creationId xmlns:p14="http://schemas.microsoft.com/office/powerpoint/2010/main" val="10977171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88F41F-1197-0B04-0A91-02C4D20463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68CC4C-B94B-CD97-5029-E0834AA45B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F3A8D3-3FBD-63E7-576A-DFAA5809E1F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0AA178F-D92B-249E-39F3-CB3B0489F876}"/>
              </a:ext>
            </a:extLst>
          </p:cNvPr>
          <p:cNvSpPr>
            <a:spLocks noGrp="1"/>
          </p:cNvSpPr>
          <p:nvPr>
            <p:ph type="sldNum" sz="quarter" idx="5"/>
          </p:nvPr>
        </p:nvSpPr>
        <p:spPr/>
        <p:txBody>
          <a:bodyPr/>
          <a:lstStyle/>
          <a:p>
            <a:fld id="{408B2D78-A350-4F43-AD59-1BBA6D295473}" type="slidenum">
              <a:rPr lang="en-US" smtClean="0"/>
              <a:t>27</a:t>
            </a:fld>
            <a:endParaRPr lang="en-US"/>
          </a:p>
        </p:txBody>
      </p:sp>
    </p:spTree>
    <p:extLst>
      <p:ext uri="{BB962C8B-B14F-4D97-AF65-F5344CB8AC3E}">
        <p14:creationId xmlns:p14="http://schemas.microsoft.com/office/powerpoint/2010/main" val="19440337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B60AC-B223-F280-3CEE-C8F9C26FD9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5E975A-4808-8A8B-9B1D-A30A4DA381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78B551-5002-1EFC-A399-0E2AF3AC5B1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A0B1168-AA93-DC52-0B45-B5C9A26C1037}"/>
              </a:ext>
            </a:extLst>
          </p:cNvPr>
          <p:cNvSpPr>
            <a:spLocks noGrp="1"/>
          </p:cNvSpPr>
          <p:nvPr>
            <p:ph type="sldNum" sz="quarter" idx="5"/>
          </p:nvPr>
        </p:nvSpPr>
        <p:spPr/>
        <p:txBody>
          <a:bodyPr/>
          <a:lstStyle/>
          <a:p>
            <a:fld id="{408B2D78-A350-4F43-AD59-1BBA6D295473}" type="slidenum">
              <a:rPr lang="en-US" smtClean="0"/>
              <a:t>29</a:t>
            </a:fld>
            <a:endParaRPr lang="en-US"/>
          </a:p>
        </p:txBody>
      </p:sp>
    </p:spTree>
    <p:extLst>
      <p:ext uri="{BB962C8B-B14F-4D97-AF65-F5344CB8AC3E}">
        <p14:creationId xmlns:p14="http://schemas.microsoft.com/office/powerpoint/2010/main" val="23888567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421036-65EE-77AC-DEFC-2A81A318DE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B3EADB-AA9C-4974-1746-BE5CE4602D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C54C0D-6173-EB28-9DE8-0581240CF42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9F7B8E9-AAF6-1380-AC8A-A658B5E39019}"/>
              </a:ext>
            </a:extLst>
          </p:cNvPr>
          <p:cNvSpPr>
            <a:spLocks noGrp="1"/>
          </p:cNvSpPr>
          <p:nvPr>
            <p:ph type="sldNum" sz="quarter" idx="5"/>
          </p:nvPr>
        </p:nvSpPr>
        <p:spPr/>
        <p:txBody>
          <a:bodyPr/>
          <a:lstStyle/>
          <a:p>
            <a:fld id="{408B2D78-A350-4F43-AD59-1BBA6D295473}" type="slidenum">
              <a:rPr lang="en-US" smtClean="0"/>
              <a:t>31</a:t>
            </a:fld>
            <a:endParaRPr lang="en-US"/>
          </a:p>
        </p:txBody>
      </p:sp>
    </p:spTree>
    <p:extLst>
      <p:ext uri="{BB962C8B-B14F-4D97-AF65-F5344CB8AC3E}">
        <p14:creationId xmlns:p14="http://schemas.microsoft.com/office/powerpoint/2010/main" val="27793902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7595FE-237A-73BA-42F5-03F7FA549A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297EDF-AE8C-6891-1DF2-F8A3B9DE11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505FF4-0E34-7AC7-BC6B-104B1E91D88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A3C0BE6-4024-D7F5-8F01-2D00F3F87F00}"/>
              </a:ext>
            </a:extLst>
          </p:cNvPr>
          <p:cNvSpPr>
            <a:spLocks noGrp="1"/>
          </p:cNvSpPr>
          <p:nvPr>
            <p:ph type="sldNum" sz="quarter" idx="5"/>
          </p:nvPr>
        </p:nvSpPr>
        <p:spPr/>
        <p:txBody>
          <a:bodyPr/>
          <a:lstStyle/>
          <a:p>
            <a:fld id="{408B2D78-A350-4F43-AD59-1BBA6D295473}" type="slidenum">
              <a:rPr lang="en-US" smtClean="0"/>
              <a:t>33</a:t>
            </a:fld>
            <a:endParaRPr lang="en-US"/>
          </a:p>
        </p:txBody>
      </p:sp>
    </p:spTree>
    <p:extLst>
      <p:ext uri="{BB962C8B-B14F-4D97-AF65-F5344CB8AC3E}">
        <p14:creationId xmlns:p14="http://schemas.microsoft.com/office/powerpoint/2010/main" val="34010526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Q8</a:t>
            </a:r>
          </a:p>
        </p:txBody>
      </p:sp>
      <p:sp>
        <p:nvSpPr>
          <p:cNvPr id="4" name="Slide Number Placeholder 3"/>
          <p:cNvSpPr>
            <a:spLocks noGrp="1"/>
          </p:cNvSpPr>
          <p:nvPr>
            <p:ph type="sldNum" sz="quarter" idx="5"/>
          </p:nvPr>
        </p:nvSpPr>
        <p:spPr/>
        <p:txBody>
          <a:bodyPr/>
          <a:lstStyle/>
          <a:p>
            <a:fld id="{72ADDF06-899B-C349-8B55-709C720C10B1}" type="slidenum">
              <a:rPr lang="en-US" smtClean="0"/>
              <a:t>35</a:t>
            </a:fld>
            <a:endParaRPr lang="en-US"/>
          </a:p>
        </p:txBody>
      </p:sp>
    </p:spTree>
    <p:extLst>
      <p:ext uri="{BB962C8B-B14F-4D97-AF65-F5344CB8AC3E}">
        <p14:creationId xmlns:p14="http://schemas.microsoft.com/office/powerpoint/2010/main" val="41042612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8A1AC-C141-C50E-C49F-12BD78395D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CA81EA-4DE7-F75B-9E86-99A0B71B9C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F33E8B-F39F-7463-B799-937B30FB741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652EE91-E3C2-69D8-31FC-62D7B98F7ACB}"/>
              </a:ext>
            </a:extLst>
          </p:cNvPr>
          <p:cNvSpPr>
            <a:spLocks noGrp="1"/>
          </p:cNvSpPr>
          <p:nvPr>
            <p:ph type="sldNum" sz="quarter" idx="5"/>
          </p:nvPr>
        </p:nvSpPr>
        <p:spPr/>
        <p:txBody>
          <a:bodyPr/>
          <a:lstStyle/>
          <a:p>
            <a:fld id="{408B2D78-A350-4F43-AD59-1BBA6D295473}" type="slidenum">
              <a:rPr lang="en-US" smtClean="0"/>
              <a:t>37</a:t>
            </a:fld>
            <a:endParaRPr lang="en-US"/>
          </a:p>
        </p:txBody>
      </p:sp>
    </p:spTree>
    <p:extLst>
      <p:ext uri="{BB962C8B-B14F-4D97-AF65-F5344CB8AC3E}">
        <p14:creationId xmlns:p14="http://schemas.microsoft.com/office/powerpoint/2010/main" val="19387003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A518B-91D6-780F-5CB3-C0D3B7BE1B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CCA987-01C8-5B33-3BE5-641C470CEB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B2D1CB-DDC1-6052-0A3B-948BF8A8535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F23201B-0701-8F4A-2978-BBB8A86C6AE5}"/>
              </a:ext>
            </a:extLst>
          </p:cNvPr>
          <p:cNvSpPr>
            <a:spLocks noGrp="1"/>
          </p:cNvSpPr>
          <p:nvPr>
            <p:ph type="sldNum" sz="quarter" idx="5"/>
          </p:nvPr>
        </p:nvSpPr>
        <p:spPr/>
        <p:txBody>
          <a:bodyPr/>
          <a:lstStyle/>
          <a:p>
            <a:fld id="{408B2D78-A350-4F43-AD59-1BBA6D295473}" type="slidenum">
              <a:rPr lang="en-US" smtClean="0"/>
              <a:t>39</a:t>
            </a:fld>
            <a:endParaRPr lang="en-US"/>
          </a:p>
        </p:txBody>
      </p:sp>
    </p:spTree>
    <p:extLst>
      <p:ext uri="{BB962C8B-B14F-4D97-AF65-F5344CB8AC3E}">
        <p14:creationId xmlns:p14="http://schemas.microsoft.com/office/powerpoint/2010/main" val="8486049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A98CF-218C-9769-71E8-08F632F423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9C15DC-9596-15B8-1D97-EF2FB5F57C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B90AC2-CE51-E904-756F-D40A2638C96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861DAE6-FED4-377D-5B96-7F10A7B6F1C3}"/>
              </a:ext>
            </a:extLst>
          </p:cNvPr>
          <p:cNvSpPr>
            <a:spLocks noGrp="1"/>
          </p:cNvSpPr>
          <p:nvPr>
            <p:ph type="sldNum" sz="quarter" idx="5"/>
          </p:nvPr>
        </p:nvSpPr>
        <p:spPr/>
        <p:txBody>
          <a:bodyPr/>
          <a:lstStyle/>
          <a:p>
            <a:fld id="{408B2D78-A350-4F43-AD59-1BBA6D295473}" type="slidenum">
              <a:rPr lang="en-US" smtClean="0"/>
              <a:t>41</a:t>
            </a:fld>
            <a:endParaRPr lang="en-US"/>
          </a:p>
        </p:txBody>
      </p:sp>
    </p:spTree>
    <p:extLst>
      <p:ext uri="{BB962C8B-B14F-4D97-AF65-F5344CB8AC3E}">
        <p14:creationId xmlns:p14="http://schemas.microsoft.com/office/powerpoint/2010/main" val="20071703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C6FC9-13C5-E146-B491-44EB38B5C3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C057A0-E500-FFD5-80C5-0A874FC2E0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F95F2B-AAEE-A441-EC3F-8EBED61C75D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E1581F7-134F-E4AC-33B1-B5C7C2BDAF80}"/>
              </a:ext>
            </a:extLst>
          </p:cNvPr>
          <p:cNvSpPr>
            <a:spLocks noGrp="1"/>
          </p:cNvSpPr>
          <p:nvPr>
            <p:ph type="sldNum" sz="quarter" idx="5"/>
          </p:nvPr>
        </p:nvSpPr>
        <p:spPr/>
        <p:txBody>
          <a:bodyPr/>
          <a:lstStyle/>
          <a:p>
            <a:fld id="{408B2D78-A350-4F43-AD59-1BBA6D295473}" type="slidenum">
              <a:rPr lang="en-US" smtClean="0"/>
              <a:t>43</a:t>
            </a:fld>
            <a:endParaRPr lang="en-US"/>
          </a:p>
        </p:txBody>
      </p:sp>
    </p:spTree>
    <p:extLst>
      <p:ext uri="{BB962C8B-B14F-4D97-AF65-F5344CB8AC3E}">
        <p14:creationId xmlns:p14="http://schemas.microsoft.com/office/powerpoint/2010/main" val="41684232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Q10</a:t>
            </a:r>
          </a:p>
        </p:txBody>
      </p:sp>
      <p:sp>
        <p:nvSpPr>
          <p:cNvPr id="4" name="Slide Number Placeholder 3"/>
          <p:cNvSpPr>
            <a:spLocks noGrp="1"/>
          </p:cNvSpPr>
          <p:nvPr>
            <p:ph type="sldNum" sz="quarter" idx="5"/>
          </p:nvPr>
        </p:nvSpPr>
        <p:spPr/>
        <p:txBody>
          <a:bodyPr/>
          <a:lstStyle/>
          <a:p>
            <a:fld id="{72ADDF06-899B-C349-8B55-709C720C10B1}" type="slidenum">
              <a:rPr lang="en-US" smtClean="0"/>
              <a:t>45</a:t>
            </a:fld>
            <a:endParaRPr lang="en-US"/>
          </a:p>
        </p:txBody>
      </p:sp>
    </p:spTree>
    <p:extLst>
      <p:ext uri="{BB962C8B-B14F-4D97-AF65-F5344CB8AC3E}">
        <p14:creationId xmlns:p14="http://schemas.microsoft.com/office/powerpoint/2010/main" val="6951747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Q11</a:t>
            </a:r>
          </a:p>
        </p:txBody>
      </p:sp>
      <p:sp>
        <p:nvSpPr>
          <p:cNvPr id="4" name="Slide Number Placeholder 3"/>
          <p:cNvSpPr>
            <a:spLocks noGrp="1"/>
          </p:cNvSpPr>
          <p:nvPr>
            <p:ph type="sldNum" sz="quarter" idx="5"/>
          </p:nvPr>
        </p:nvSpPr>
        <p:spPr/>
        <p:txBody>
          <a:bodyPr/>
          <a:lstStyle/>
          <a:p>
            <a:fld id="{72ADDF06-899B-C349-8B55-709C720C10B1}" type="slidenum">
              <a:rPr lang="en-US" smtClean="0"/>
              <a:t>47</a:t>
            </a:fld>
            <a:endParaRPr lang="en-US"/>
          </a:p>
        </p:txBody>
      </p:sp>
    </p:spTree>
    <p:extLst>
      <p:ext uri="{BB962C8B-B14F-4D97-AF65-F5344CB8AC3E}">
        <p14:creationId xmlns:p14="http://schemas.microsoft.com/office/powerpoint/2010/main" val="19130167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Q12</a:t>
            </a:r>
          </a:p>
        </p:txBody>
      </p:sp>
      <p:sp>
        <p:nvSpPr>
          <p:cNvPr id="4" name="Slide Number Placeholder 3"/>
          <p:cNvSpPr>
            <a:spLocks noGrp="1"/>
          </p:cNvSpPr>
          <p:nvPr>
            <p:ph type="sldNum" sz="quarter" idx="5"/>
          </p:nvPr>
        </p:nvSpPr>
        <p:spPr/>
        <p:txBody>
          <a:bodyPr/>
          <a:lstStyle/>
          <a:p>
            <a:fld id="{72ADDF06-899B-C349-8B55-709C720C10B1}" type="slidenum">
              <a:rPr lang="en-US" smtClean="0"/>
              <a:t>49</a:t>
            </a:fld>
            <a:endParaRPr lang="en-US"/>
          </a:p>
        </p:txBody>
      </p:sp>
    </p:spTree>
    <p:extLst>
      <p:ext uri="{BB962C8B-B14F-4D97-AF65-F5344CB8AC3E}">
        <p14:creationId xmlns:p14="http://schemas.microsoft.com/office/powerpoint/2010/main" val="15703331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Q13</a:t>
            </a:r>
          </a:p>
        </p:txBody>
      </p:sp>
      <p:sp>
        <p:nvSpPr>
          <p:cNvPr id="4" name="Slide Number Placeholder 3"/>
          <p:cNvSpPr>
            <a:spLocks noGrp="1"/>
          </p:cNvSpPr>
          <p:nvPr>
            <p:ph type="sldNum" sz="quarter" idx="5"/>
          </p:nvPr>
        </p:nvSpPr>
        <p:spPr/>
        <p:txBody>
          <a:bodyPr/>
          <a:lstStyle/>
          <a:p>
            <a:fld id="{72ADDF06-899B-C349-8B55-709C720C10B1}" type="slidenum">
              <a:rPr lang="en-US" smtClean="0"/>
              <a:t>51</a:t>
            </a:fld>
            <a:endParaRPr lang="en-US"/>
          </a:p>
        </p:txBody>
      </p:sp>
    </p:spTree>
    <p:extLst>
      <p:ext uri="{BB962C8B-B14F-4D97-AF65-F5344CB8AC3E}">
        <p14:creationId xmlns:p14="http://schemas.microsoft.com/office/powerpoint/2010/main" val="32904695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Q14</a:t>
            </a:r>
          </a:p>
        </p:txBody>
      </p:sp>
      <p:sp>
        <p:nvSpPr>
          <p:cNvPr id="4" name="Slide Number Placeholder 3"/>
          <p:cNvSpPr>
            <a:spLocks noGrp="1"/>
          </p:cNvSpPr>
          <p:nvPr>
            <p:ph type="sldNum" sz="quarter" idx="5"/>
          </p:nvPr>
        </p:nvSpPr>
        <p:spPr/>
        <p:txBody>
          <a:bodyPr/>
          <a:lstStyle/>
          <a:p>
            <a:fld id="{72ADDF06-899B-C349-8B55-709C720C10B1}" type="slidenum">
              <a:rPr lang="en-US" smtClean="0"/>
              <a:t>53</a:t>
            </a:fld>
            <a:endParaRPr lang="en-US"/>
          </a:p>
        </p:txBody>
      </p:sp>
    </p:spTree>
    <p:extLst>
      <p:ext uri="{BB962C8B-B14F-4D97-AF65-F5344CB8AC3E}">
        <p14:creationId xmlns:p14="http://schemas.microsoft.com/office/powerpoint/2010/main" val="33395459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Q15</a:t>
            </a:r>
          </a:p>
        </p:txBody>
      </p:sp>
      <p:sp>
        <p:nvSpPr>
          <p:cNvPr id="4" name="Slide Number Placeholder 3"/>
          <p:cNvSpPr>
            <a:spLocks noGrp="1"/>
          </p:cNvSpPr>
          <p:nvPr>
            <p:ph type="sldNum" sz="quarter" idx="5"/>
          </p:nvPr>
        </p:nvSpPr>
        <p:spPr/>
        <p:txBody>
          <a:bodyPr/>
          <a:lstStyle/>
          <a:p>
            <a:fld id="{72ADDF06-899B-C349-8B55-709C720C10B1}" type="slidenum">
              <a:rPr lang="en-US" smtClean="0"/>
              <a:t>55</a:t>
            </a:fld>
            <a:endParaRPr lang="en-US"/>
          </a:p>
        </p:txBody>
      </p:sp>
    </p:spTree>
    <p:extLst>
      <p:ext uri="{BB962C8B-B14F-4D97-AF65-F5344CB8AC3E}">
        <p14:creationId xmlns:p14="http://schemas.microsoft.com/office/powerpoint/2010/main" val="24525968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8563A-1069-1501-7AB7-FC3B44903D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C74963-E0E6-C90C-52FD-8719361644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AEBAD4-DF2E-ADD7-CD51-C63B3DE31FA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0CDC86B-ACD8-4CBE-3BC0-891D6E3F95B5}"/>
              </a:ext>
            </a:extLst>
          </p:cNvPr>
          <p:cNvSpPr>
            <a:spLocks noGrp="1"/>
          </p:cNvSpPr>
          <p:nvPr>
            <p:ph type="sldNum" sz="quarter" idx="5"/>
          </p:nvPr>
        </p:nvSpPr>
        <p:spPr/>
        <p:txBody>
          <a:bodyPr/>
          <a:lstStyle/>
          <a:p>
            <a:fld id="{408B2D78-A350-4F43-AD59-1BBA6D295473}" type="slidenum">
              <a:rPr lang="en-US" smtClean="0"/>
              <a:t>57</a:t>
            </a:fld>
            <a:endParaRPr lang="en-US"/>
          </a:p>
        </p:txBody>
      </p:sp>
    </p:spTree>
    <p:extLst>
      <p:ext uri="{BB962C8B-B14F-4D97-AF65-F5344CB8AC3E}">
        <p14:creationId xmlns:p14="http://schemas.microsoft.com/office/powerpoint/2010/main" val="16922584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84267-316D-D925-523C-8D52213E13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5D75F8-F251-89BA-7080-4FD3911D89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0252D9-63E0-BEDD-5E9B-8B7D2A5064A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F850370-D90C-0325-8FD6-DC80A8AE7053}"/>
              </a:ext>
            </a:extLst>
          </p:cNvPr>
          <p:cNvSpPr>
            <a:spLocks noGrp="1"/>
          </p:cNvSpPr>
          <p:nvPr>
            <p:ph type="sldNum" sz="quarter" idx="5"/>
          </p:nvPr>
        </p:nvSpPr>
        <p:spPr/>
        <p:txBody>
          <a:bodyPr/>
          <a:lstStyle/>
          <a:p>
            <a:fld id="{408B2D78-A350-4F43-AD59-1BBA6D295473}" type="slidenum">
              <a:rPr lang="en-US" smtClean="0"/>
              <a:t>59</a:t>
            </a:fld>
            <a:endParaRPr lang="en-US"/>
          </a:p>
        </p:txBody>
      </p:sp>
    </p:spTree>
    <p:extLst>
      <p:ext uri="{BB962C8B-B14F-4D97-AF65-F5344CB8AC3E}">
        <p14:creationId xmlns:p14="http://schemas.microsoft.com/office/powerpoint/2010/main" val="11572461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7DAA0-8568-1E64-2581-CAAB28657E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8AD6CC-C703-9B20-7A56-70F3D74C13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675EF4-F447-1ACD-5DF5-A34ED665C99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4333EFE-6947-1427-80B9-6F74D46C51E6}"/>
              </a:ext>
            </a:extLst>
          </p:cNvPr>
          <p:cNvSpPr>
            <a:spLocks noGrp="1"/>
          </p:cNvSpPr>
          <p:nvPr>
            <p:ph type="sldNum" sz="quarter" idx="5"/>
          </p:nvPr>
        </p:nvSpPr>
        <p:spPr/>
        <p:txBody>
          <a:bodyPr/>
          <a:lstStyle/>
          <a:p>
            <a:fld id="{408B2D78-A350-4F43-AD59-1BBA6D295473}" type="slidenum">
              <a:rPr lang="en-US" smtClean="0"/>
              <a:t>61</a:t>
            </a:fld>
            <a:endParaRPr lang="en-US"/>
          </a:p>
        </p:txBody>
      </p:sp>
    </p:spTree>
    <p:extLst>
      <p:ext uri="{BB962C8B-B14F-4D97-AF65-F5344CB8AC3E}">
        <p14:creationId xmlns:p14="http://schemas.microsoft.com/office/powerpoint/2010/main" val="1033205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3CF6A-F326-EB66-0D5E-3AF67B5612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A98C5E-BB7A-39C0-43CB-E8D25507F0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B8A77C-E0E6-A257-5EC0-458E4CE82D6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BF6A371-187B-B3EB-8BB4-F5CEC932FCCF}"/>
              </a:ext>
            </a:extLst>
          </p:cNvPr>
          <p:cNvSpPr>
            <a:spLocks noGrp="1"/>
          </p:cNvSpPr>
          <p:nvPr>
            <p:ph type="sldNum" sz="quarter" idx="5"/>
          </p:nvPr>
        </p:nvSpPr>
        <p:spPr/>
        <p:txBody>
          <a:bodyPr/>
          <a:lstStyle/>
          <a:p>
            <a:fld id="{408B2D78-A350-4F43-AD59-1BBA6D295473}" type="slidenum">
              <a:rPr lang="en-US" smtClean="0"/>
              <a:t>63</a:t>
            </a:fld>
            <a:endParaRPr lang="en-US"/>
          </a:p>
        </p:txBody>
      </p:sp>
    </p:spTree>
    <p:extLst>
      <p:ext uri="{BB962C8B-B14F-4D97-AF65-F5344CB8AC3E}">
        <p14:creationId xmlns:p14="http://schemas.microsoft.com/office/powerpoint/2010/main" val="36453512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42845-68B5-FC0C-B6AB-BF34CC3A51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89EEF3-ED86-3053-EBE7-B00361EFBE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AC8233-73C9-53A4-D8C5-03516B60761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0648AD0-BAEF-E278-B8FD-EDB1692FF3B1}"/>
              </a:ext>
            </a:extLst>
          </p:cNvPr>
          <p:cNvSpPr>
            <a:spLocks noGrp="1"/>
          </p:cNvSpPr>
          <p:nvPr>
            <p:ph type="sldNum" sz="quarter" idx="5"/>
          </p:nvPr>
        </p:nvSpPr>
        <p:spPr/>
        <p:txBody>
          <a:bodyPr/>
          <a:lstStyle/>
          <a:p>
            <a:fld id="{408B2D78-A350-4F43-AD59-1BBA6D295473}" type="slidenum">
              <a:rPr lang="en-US" smtClean="0"/>
              <a:t>65</a:t>
            </a:fld>
            <a:endParaRPr lang="en-US"/>
          </a:p>
        </p:txBody>
      </p:sp>
    </p:spTree>
    <p:extLst>
      <p:ext uri="{BB962C8B-B14F-4D97-AF65-F5344CB8AC3E}">
        <p14:creationId xmlns:p14="http://schemas.microsoft.com/office/powerpoint/2010/main" val="7929679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C24EC-BCAC-5548-3E3D-8E7D5F44E0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FC062B-71F8-D7C8-3C5C-2DA9FAECF6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198910-42A4-D2CD-D4B5-AC9758CD665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00D4068-00EE-63A6-9CA8-8E07EB11709E}"/>
              </a:ext>
            </a:extLst>
          </p:cNvPr>
          <p:cNvSpPr>
            <a:spLocks noGrp="1"/>
          </p:cNvSpPr>
          <p:nvPr>
            <p:ph type="sldNum" sz="quarter" idx="5"/>
          </p:nvPr>
        </p:nvSpPr>
        <p:spPr/>
        <p:txBody>
          <a:bodyPr/>
          <a:lstStyle/>
          <a:p>
            <a:fld id="{408B2D78-A350-4F43-AD59-1BBA6D295473}" type="slidenum">
              <a:rPr lang="en-US" smtClean="0"/>
              <a:t>67</a:t>
            </a:fld>
            <a:endParaRPr lang="en-US"/>
          </a:p>
        </p:txBody>
      </p:sp>
    </p:spTree>
    <p:extLst>
      <p:ext uri="{BB962C8B-B14F-4D97-AF65-F5344CB8AC3E}">
        <p14:creationId xmlns:p14="http://schemas.microsoft.com/office/powerpoint/2010/main" val="11060832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57122-3CC5-905B-CA70-FAE2C02E5E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DD860B-B91B-56ED-E94B-9C0BA7D61A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23F0A8-4BB9-A2BE-C68A-F612546E83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8E26C22-89A7-A3DF-0862-DDB83C27277B}"/>
              </a:ext>
            </a:extLst>
          </p:cNvPr>
          <p:cNvSpPr>
            <a:spLocks noGrp="1"/>
          </p:cNvSpPr>
          <p:nvPr>
            <p:ph type="sldNum" sz="quarter" idx="5"/>
          </p:nvPr>
        </p:nvSpPr>
        <p:spPr/>
        <p:txBody>
          <a:bodyPr/>
          <a:lstStyle/>
          <a:p>
            <a:fld id="{408B2D78-A350-4F43-AD59-1BBA6D295473}" type="slidenum">
              <a:rPr lang="en-US" smtClean="0"/>
              <a:t>69</a:t>
            </a:fld>
            <a:endParaRPr lang="en-US"/>
          </a:p>
        </p:txBody>
      </p:sp>
    </p:spTree>
    <p:extLst>
      <p:ext uri="{BB962C8B-B14F-4D97-AF65-F5344CB8AC3E}">
        <p14:creationId xmlns:p14="http://schemas.microsoft.com/office/powerpoint/2010/main" val="33273927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F90FE5-FCE5-FA00-226F-45BAB10244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93A4A8-659C-5FD6-603B-DA97719FDF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6C19EA-AC2E-B499-3060-7428E2C5BEE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73C9B22-DAD4-704A-4C80-0629B206BAB3}"/>
              </a:ext>
            </a:extLst>
          </p:cNvPr>
          <p:cNvSpPr>
            <a:spLocks noGrp="1"/>
          </p:cNvSpPr>
          <p:nvPr>
            <p:ph type="sldNum" sz="quarter" idx="5"/>
          </p:nvPr>
        </p:nvSpPr>
        <p:spPr/>
        <p:txBody>
          <a:bodyPr/>
          <a:lstStyle/>
          <a:p>
            <a:fld id="{408B2D78-A350-4F43-AD59-1BBA6D295473}" type="slidenum">
              <a:rPr lang="en-US" smtClean="0"/>
              <a:t>71</a:t>
            </a:fld>
            <a:endParaRPr lang="en-US"/>
          </a:p>
        </p:txBody>
      </p:sp>
    </p:spTree>
    <p:extLst>
      <p:ext uri="{BB962C8B-B14F-4D97-AF65-F5344CB8AC3E}">
        <p14:creationId xmlns:p14="http://schemas.microsoft.com/office/powerpoint/2010/main" val="28671054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FB899C-93ED-7E06-8697-21E1FA6B12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068CBD-BB14-3F4B-4C7B-F8C2710264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A8B148-7032-48DE-50FC-86CB453FCBB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D814E6-4728-8508-1779-851FD5834166}"/>
              </a:ext>
            </a:extLst>
          </p:cNvPr>
          <p:cNvSpPr>
            <a:spLocks noGrp="1"/>
          </p:cNvSpPr>
          <p:nvPr>
            <p:ph type="sldNum" sz="quarter" idx="5"/>
          </p:nvPr>
        </p:nvSpPr>
        <p:spPr/>
        <p:txBody>
          <a:bodyPr/>
          <a:lstStyle/>
          <a:p>
            <a:fld id="{408B2D78-A350-4F43-AD59-1BBA6D295473}" type="slidenum">
              <a:rPr lang="en-US" smtClean="0"/>
              <a:t>73</a:t>
            </a:fld>
            <a:endParaRPr lang="en-US"/>
          </a:p>
        </p:txBody>
      </p:sp>
    </p:spTree>
    <p:extLst>
      <p:ext uri="{BB962C8B-B14F-4D97-AF65-F5344CB8AC3E}">
        <p14:creationId xmlns:p14="http://schemas.microsoft.com/office/powerpoint/2010/main" val="9043434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69F60-DAE0-2DDC-A3D6-4627579B09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C0CDF2-F18D-5B4E-321B-44FCA8F15D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7541F7-00C7-486B-257C-D51B9D4511C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8DFE7B3-099E-7A4F-1D66-E711A08A6F76}"/>
              </a:ext>
            </a:extLst>
          </p:cNvPr>
          <p:cNvSpPr>
            <a:spLocks noGrp="1"/>
          </p:cNvSpPr>
          <p:nvPr>
            <p:ph type="sldNum" sz="quarter" idx="5"/>
          </p:nvPr>
        </p:nvSpPr>
        <p:spPr/>
        <p:txBody>
          <a:bodyPr/>
          <a:lstStyle/>
          <a:p>
            <a:fld id="{408B2D78-A350-4F43-AD59-1BBA6D295473}" type="slidenum">
              <a:rPr lang="en-US" smtClean="0"/>
              <a:t>75</a:t>
            </a:fld>
            <a:endParaRPr lang="en-US"/>
          </a:p>
        </p:txBody>
      </p:sp>
    </p:spTree>
    <p:extLst>
      <p:ext uri="{BB962C8B-B14F-4D97-AF65-F5344CB8AC3E}">
        <p14:creationId xmlns:p14="http://schemas.microsoft.com/office/powerpoint/2010/main" val="18527989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408B0-4169-9400-DC7C-2C83E8F746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79B7B1-FCE8-69C2-709A-A380EC3CF2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90BB0F-E394-2BB4-39DB-31C4A219CDD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953DE58-E34B-8B6D-EAD5-73601B3310F5}"/>
              </a:ext>
            </a:extLst>
          </p:cNvPr>
          <p:cNvSpPr>
            <a:spLocks noGrp="1"/>
          </p:cNvSpPr>
          <p:nvPr>
            <p:ph type="sldNum" sz="quarter" idx="5"/>
          </p:nvPr>
        </p:nvSpPr>
        <p:spPr/>
        <p:txBody>
          <a:bodyPr/>
          <a:lstStyle/>
          <a:p>
            <a:fld id="{408B2D78-A350-4F43-AD59-1BBA6D295473}" type="slidenum">
              <a:rPr lang="en-US" smtClean="0"/>
              <a:t>77</a:t>
            </a:fld>
            <a:endParaRPr lang="en-US"/>
          </a:p>
        </p:txBody>
      </p:sp>
    </p:spTree>
    <p:extLst>
      <p:ext uri="{BB962C8B-B14F-4D97-AF65-F5344CB8AC3E}">
        <p14:creationId xmlns:p14="http://schemas.microsoft.com/office/powerpoint/2010/main" val="33416636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B3CF7-EF21-1605-A85A-0602111129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B31461-4474-D23D-DD5C-B82E9579A2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89364B-3558-9F9D-446C-DEB475999AA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489819F-8A7B-0275-D251-6021033B2413}"/>
              </a:ext>
            </a:extLst>
          </p:cNvPr>
          <p:cNvSpPr>
            <a:spLocks noGrp="1"/>
          </p:cNvSpPr>
          <p:nvPr>
            <p:ph type="sldNum" sz="quarter" idx="5"/>
          </p:nvPr>
        </p:nvSpPr>
        <p:spPr/>
        <p:txBody>
          <a:bodyPr/>
          <a:lstStyle/>
          <a:p>
            <a:fld id="{408B2D78-A350-4F43-AD59-1BBA6D295473}" type="slidenum">
              <a:rPr lang="en-US" smtClean="0"/>
              <a:t>79</a:t>
            </a:fld>
            <a:endParaRPr lang="en-US"/>
          </a:p>
        </p:txBody>
      </p:sp>
    </p:spTree>
    <p:extLst>
      <p:ext uri="{BB962C8B-B14F-4D97-AF65-F5344CB8AC3E}">
        <p14:creationId xmlns:p14="http://schemas.microsoft.com/office/powerpoint/2010/main" val="26607294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8B2447-3820-1598-7CCA-89CB10CD6F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559134-2A4C-990B-128D-626E1AB9A3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B9DCCB-CD20-876E-FDCA-656F2B4D740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49220A3-B0D0-AF71-9832-3BFAB29AE518}"/>
              </a:ext>
            </a:extLst>
          </p:cNvPr>
          <p:cNvSpPr>
            <a:spLocks noGrp="1"/>
          </p:cNvSpPr>
          <p:nvPr>
            <p:ph type="sldNum" sz="quarter" idx="5"/>
          </p:nvPr>
        </p:nvSpPr>
        <p:spPr/>
        <p:txBody>
          <a:bodyPr/>
          <a:lstStyle/>
          <a:p>
            <a:fld id="{408B2D78-A350-4F43-AD59-1BBA6D295473}" type="slidenum">
              <a:rPr lang="en-US" smtClean="0"/>
              <a:t>81</a:t>
            </a:fld>
            <a:endParaRPr lang="en-US"/>
          </a:p>
        </p:txBody>
      </p:sp>
    </p:spTree>
    <p:extLst>
      <p:ext uri="{BB962C8B-B14F-4D97-AF65-F5344CB8AC3E}">
        <p14:creationId xmlns:p14="http://schemas.microsoft.com/office/powerpoint/2010/main" val="287458431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Q20</a:t>
            </a:r>
          </a:p>
        </p:txBody>
      </p:sp>
      <p:sp>
        <p:nvSpPr>
          <p:cNvPr id="4" name="Slide Number Placeholder 3"/>
          <p:cNvSpPr>
            <a:spLocks noGrp="1"/>
          </p:cNvSpPr>
          <p:nvPr>
            <p:ph type="sldNum" sz="quarter" idx="5"/>
          </p:nvPr>
        </p:nvSpPr>
        <p:spPr/>
        <p:txBody>
          <a:bodyPr/>
          <a:lstStyle/>
          <a:p>
            <a:fld id="{72ADDF06-899B-C349-8B55-709C720C10B1}" type="slidenum">
              <a:rPr lang="en-US" smtClean="0"/>
              <a:t>83</a:t>
            </a:fld>
            <a:endParaRPr lang="en-US"/>
          </a:p>
        </p:txBody>
      </p:sp>
    </p:spTree>
    <p:extLst>
      <p:ext uri="{BB962C8B-B14F-4D97-AF65-F5344CB8AC3E}">
        <p14:creationId xmlns:p14="http://schemas.microsoft.com/office/powerpoint/2010/main" val="13832166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F454A-FE12-3C45-01EE-E79642079B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69A4E5C-D29E-9DB2-FFE2-19033AB0DF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5DB8805-CE4B-32B5-340A-3649E49787AC}"/>
              </a:ext>
            </a:extLst>
          </p:cNvPr>
          <p:cNvSpPr>
            <a:spLocks noGrp="1"/>
          </p:cNvSpPr>
          <p:nvPr>
            <p:ph type="dt" sz="half" idx="10"/>
          </p:nvPr>
        </p:nvSpPr>
        <p:spPr/>
        <p:txBody>
          <a:bodyPr/>
          <a:lstStyle/>
          <a:p>
            <a:fld id="{66B6417E-4AAA-8644-9192-42FBDCBC5AD7}" type="datetimeFigureOut">
              <a:rPr lang="en-US" smtClean="0"/>
              <a:t>10/12/26</a:t>
            </a:fld>
            <a:endParaRPr lang="en-US"/>
          </a:p>
        </p:txBody>
      </p:sp>
      <p:sp>
        <p:nvSpPr>
          <p:cNvPr id="5" name="Footer Placeholder 4">
            <a:extLst>
              <a:ext uri="{FF2B5EF4-FFF2-40B4-BE49-F238E27FC236}">
                <a16:creationId xmlns:a16="http://schemas.microsoft.com/office/drawing/2014/main" id="{F517B6DC-21BC-2EEC-912C-FDCD31CF8E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6EA8BD-1DF9-5BED-1A2F-D82DD0F27FF6}"/>
              </a:ext>
            </a:extLst>
          </p:cNvPr>
          <p:cNvSpPr>
            <a:spLocks noGrp="1"/>
          </p:cNvSpPr>
          <p:nvPr>
            <p:ph type="sldNum" sz="quarter" idx="12"/>
          </p:nvPr>
        </p:nvSpPr>
        <p:spPr/>
        <p:txBody>
          <a:bodyPr/>
          <a:lstStyle/>
          <a:p>
            <a:fld id="{1BB9FB9D-397C-1B42-A474-876595A90406}" type="slidenum">
              <a:rPr lang="en-US" smtClean="0"/>
              <a:t>‹#›</a:t>
            </a:fld>
            <a:endParaRPr lang="en-US"/>
          </a:p>
        </p:txBody>
      </p:sp>
    </p:spTree>
    <p:extLst>
      <p:ext uri="{BB962C8B-B14F-4D97-AF65-F5344CB8AC3E}">
        <p14:creationId xmlns:p14="http://schemas.microsoft.com/office/powerpoint/2010/main" val="35749621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262FA-5BEC-6CD6-7CC3-7504F820D2E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5D362DC-30D6-9981-D7D6-888CF68C62C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8DE32F-26A4-15A7-E03B-581FD9198016}"/>
              </a:ext>
            </a:extLst>
          </p:cNvPr>
          <p:cNvSpPr>
            <a:spLocks noGrp="1"/>
          </p:cNvSpPr>
          <p:nvPr>
            <p:ph type="dt" sz="half" idx="10"/>
          </p:nvPr>
        </p:nvSpPr>
        <p:spPr/>
        <p:txBody>
          <a:bodyPr/>
          <a:lstStyle/>
          <a:p>
            <a:fld id="{66B6417E-4AAA-8644-9192-42FBDCBC5AD7}" type="datetimeFigureOut">
              <a:rPr lang="en-US" smtClean="0"/>
              <a:t>10/12/26</a:t>
            </a:fld>
            <a:endParaRPr lang="en-US"/>
          </a:p>
        </p:txBody>
      </p:sp>
      <p:sp>
        <p:nvSpPr>
          <p:cNvPr id="5" name="Footer Placeholder 4">
            <a:extLst>
              <a:ext uri="{FF2B5EF4-FFF2-40B4-BE49-F238E27FC236}">
                <a16:creationId xmlns:a16="http://schemas.microsoft.com/office/drawing/2014/main" id="{AF9E1271-93B0-21BE-CB2C-49015BF14E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062B49-38E2-57B1-E5A4-38F7DB0EDDEE}"/>
              </a:ext>
            </a:extLst>
          </p:cNvPr>
          <p:cNvSpPr>
            <a:spLocks noGrp="1"/>
          </p:cNvSpPr>
          <p:nvPr>
            <p:ph type="sldNum" sz="quarter" idx="12"/>
          </p:nvPr>
        </p:nvSpPr>
        <p:spPr/>
        <p:txBody>
          <a:bodyPr/>
          <a:lstStyle/>
          <a:p>
            <a:fld id="{1BB9FB9D-397C-1B42-A474-876595A90406}" type="slidenum">
              <a:rPr lang="en-US" smtClean="0"/>
              <a:t>‹#›</a:t>
            </a:fld>
            <a:endParaRPr lang="en-US"/>
          </a:p>
        </p:txBody>
      </p:sp>
    </p:spTree>
    <p:extLst>
      <p:ext uri="{BB962C8B-B14F-4D97-AF65-F5344CB8AC3E}">
        <p14:creationId xmlns:p14="http://schemas.microsoft.com/office/powerpoint/2010/main" val="1898460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82F1F-5027-F6F7-88E1-3184403994B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D92983E-294C-20AA-5B7E-DA951BF86C6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118C436-A268-CAB6-467B-5966C0CE74BC}"/>
              </a:ext>
            </a:extLst>
          </p:cNvPr>
          <p:cNvSpPr>
            <a:spLocks noGrp="1"/>
          </p:cNvSpPr>
          <p:nvPr>
            <p:ph type="dt" sz="half" idx="10"/>
          </p:nvPr>
        </p:nvSpPr>
        <p:spPr/>
        <p:txBody>
          <a:bodyPr/>
          <a:lstStyle/>
          <a:p>
            <a:fld id="{66B6417E-4AAA-8644-9192-42FBDCBC5AD7}" type="datetimeFigureOut">
              <a:rPr lang="en-US" smtClean="0"/>
              <a:t>10/12/26</a:t>
            </a:fld>
            <a:endParaRPr lang="en-US"/>
          </a:p>
        </p:txBody>
      </p:sp>
      <p:sp>
        <p:nvSpPr>
          <p:cNvPr id="5" name="Footer Placeholder 4">
            <a:extLst>
              <a:ext uri="{FF2B5EF4-FFF2-40B4-BE49-F238E27FC236}">
                <a16:creationId xmlns:a16="http://schemas.microsoft.com/office/drawing/2014/main" id="{FAFB95A4-AE96-6DC1-6946-68FDEE389C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F6F81B-CE30-DA10-F549-F9E70E5A0E20}"/>
              </a:ext>
            </a:extLst>
          </p:cNvPr>
          <p:cNvSpPr>
            <a:spLocks noGrp="1"/>
          </p:cNvSpPr>
          <p:nvPr>
            <p:ph type="sldNum" sz="quarter" idx="12"/>
          </p:nvPr>
        </p:nvSpPr>
        <p:spPr/>
        <p:txBody>
          <a:bodyPr/>
          <a:lstStyle/>
          <a:p>
            <a:fld id="{1BB9FB9D-397C-1B42-A474-876595A90406}" type="slidenum">
              <a:rPr lang="en-US" smtClean="0"/>
              <a:t>‹#›</a:t>
            </a:fld>
            <a:endParaRPr lang="en-US"/>
          </a:p>
        </p:txBody>
      </p:sp>
    </p:spTree>
    <p:extLst>
      <p:ext uri="{BB962C8B-B14F-4D97-AF65-F5344CB8AC3E}">
        <p14:creationId xmlns:p14="http://schemas.microsoft.com/office/powerpoint/2010/main" val="1780635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18454-27B5-DD99-69E4-DA5CCE6B79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029529-78DC-354E-4C4A-748890EC9E0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5286A0-AEFE-9D50-AE5B-65C4702611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4A50C7F-40D2-8E6C-F72C-83F45ED8EDD4}"/>
              </a:ext>
            </a:extLst>
          </p:cNvPr>
          <p:cNvSpPr>
            <a:spLocks noGrp="1"/>
          </p:cNvSpPr>
          <p:nvPr>
            <p:ph type="dt" sz="half" idx="10"/>
          </p:nvPr>
        </p:nvSpPr>
        <p:spPr/>
        <p:txBody>
          <a:bodyPr/>
          <a:lstStyle/>
          <a:p>
            <a:fld id="{66B6417E-4AAA-8644-9192-42FBDCBC5AD7}" type="datetimeFigureOut">
              <a:rPr lang="en-US" smtClean="0"/>
              <a:t>10/12/26</a:t>
            </a:fld>
            <a:endParaRPr lang="en-US"/>
          </a:p>
        </p:txBody>
      </p:sp>
      <p:sp>
        <p:nvSpPr>
          <p:cNvPr id="6" name="Footer Placeholder 5">
            <a:extLst>
              <a:ext uri="{FF2B5EF4-FFF2-40B4-BE49-F238E27FC236}">
                <a16:creationId xmlns:a16="http://schemas.microsoft.com/office/drawing/2014/main" id="{9E82565D-085D-4C34-2EFE-878A5FB5B2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DAF81A-A3D3-5744-6B85-0015ED5E10E2}"/>
              </a:ext>
            </a:extLst>
          </p:cNvPr>
          <p:cNvSpPr>
            <a:spLocks noGrp="1"/>
          </p:cNvSpPr>
          <p:nvPr>
            <p:ph type="sldNum" sz="quarter" idx="12"/>
          </p:nvPr>
        </p:nvSpPr>
        <p:spPr/>
        <p:txBody>
          <a:bodyPr/>
          <a:lstStyle/>
          <a:p>
            <a:fld id="{1BB9FB9D-397C-1B42-A474-876595A90406}" type="slidenum">
              <a:rPr lang="en-US" smtClean="0"/>
              <a:t>‹#›</a:t>
            </a:fld>
            <a:endParaRPr lang="en-US"/>
          </a:p>
        </p:txBody>
      </p:sp>
    </p:spTree>
    <p:extLst>
      <p:ext uri="{BB962C8B-B14F-4D97-AF65-F5344CB8AC3E}">
        <p14:creationId xmlns:p14="http://schemas.microsoft.com/office/powerpoint/2010/main" val="1020217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E5222-04E3-C659-65E1-5A1893A9D9D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5F13A7A-412A-4893-682D-5EBE69FD4C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CABFCC3-6486-C72F-55E3-91C495E42B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5692344-DA84-6DE8-5A8B-718762D25A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D24304A-9F69-8C8D-3712-EFC8D3BA08F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A11ACBA-1489-0324-A133-C77648C82CB4}"/>
              </a:ext>
            </a:extLst>
          </p:cNvPr>
          <p:cNvSpPr>
            <a:spLocks noGrp="1"/>
          </p:cNvSpPr>
          <p:nvPr>
            <p:ph type="dt" sz="half" idx="10"/>
          </p:nvPr>
        </p:nvSpPr>
        <p:spPr/>
        <p:txBody>
          <a:bodyPr/>
          <a:lstStyle/>
          <a:p>
            <a:fld id="{66B6417E-4AAA-8644-9192-42FBDCBC5AD7}" type="datetimeFigureOut">
              <a:rPr lang="en-US" smtClean="0"/>
              <a:t>10/12/26</a:t>
            </a:fld>
            <a:endParaRPr lang="en-US"/>
          </a:p>
        </p:txBody>
      </p:sp>
      <p:sp>
        <p:nvSpPr>
          <p:cNvPr id="8" name="Footer Placeholder 7">
            <a:extLst>
              <a:ext uri="{FF2B5EF4-FFF2-40B4-BE49-F238E27FC236}">
                <a16:creationId xmlns:a16="http://schemas.microsoft.com/office/drawing/2014/main" id="{C4826CA0-463D-CAF4-006C-AD797241F1B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ABA1788-6353-AB12-1F33-848DB772FE19}"/>
              </a:ext>
            </a:extLst>
          </p:cNvPr>
          <p:cNvSpPr>
            <a:spLocks noGrp="1"/>
          </p:cNvSpPr>
          <p:nvPr>
            <p:ph type="sldNum" sz="quarter" idx="12"/>
          </p:nvPr>
        </p:nvSpPr>
        <p:spPr/>
        <p:txBody>
          <a:bodyPr/>
          <a:lstStyle/>
          <a:p>
            <a:fld id="{1BB9FB9D-397C-1B42-A474-876595A90406}" type="slidenum">
              <a:rPr lang="en-US" smtClean="0"/>
              <a:t>‹#›</a:t>
            </a:fld>
            <a:endParaRPr lang="en-US"/>
          </a:p>
        </p:txBody>
      </p:sp>
    </p:spTree>
    <p:extLst>
      <p:ext uri="{BB962C8B-B14F-4D97-AF65-F5344CB8AC3E}">
        <p14:creationId xmlns:p14="http://schemas.microsoft.com/office/powerpoint/2010/main" val="4071658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4D7D0-1531-BA6F-5D1B-6AA5D0A3F5A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D61F65D-A62B-0F05-0750-7462B7B31992}"/>
              </a:ext>
            </a:extLst>
          </p:cNvPr>
          <p:cNvSpPr>
            <a:spLocks noGrp="1"/>
          </p:cNvSpPr>
          <p:nvPr>
            <p:ph type="dt" sz="half" idx="10"/>
          </p:nvPr>
        </p:nvSpPr>
        <p:spPr/>
        <p:txBody>
          <a:bodyPr/>
          <a:lstStyle/>
          <a:p>
            <a:fld id="{66B6417E-4AAA-8644-9192-42FBDCBC5AD7}" type="datetimeFigureOut">
              <a:rPr lang="en-US" smtClean="0"/>
              <a:t>10/12/26</a:t>
            </a:fld>
            <a:endParaRPr lang="en-US"/>
          </a:p>
        </p:txBody>
      </p:sp>
      <p:sp>
        <p:nvSpPr>
          <p:cNvPr id="4" name="Footer Placeholder 3">
            <a:extLst>
              <a:ext uri="{FF2B5EF4-FFF2-40B4-BE49-F238E27FC236}">
                <a16:creationId xmlns:a16="http://schemas.microsoft.com/office/drawing/2014/main" id="{FE5E73D8-873F-D150-489B-697BC6FF7E9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B34AA0-AAC0-BD4E-BF7E-DA7BA4F1FE6E}"/>
              </a:ext>
            </a:extLst>
          </p:cNvPr>
          <p:cNvSpPr>
            <a:spLocks noGrp="1"/>
          </p:cNvSpPr>
          <p:nvPr>
            <p:ph type="sldNum" sz="quarter" idx="12"/>
          </p:nvPr>
        </p:nvSpPr>
        <p:spPr/>
        <p:txBody>
          <a:bodyPr/>
          <a:lstStyle/>
          <a:p>
            <a:fld id="{1BB9FB9D-397C-1B42-A474-876595A90406}" type="slidenum">
              <a:rPr lang="en-US" smtClean="0"/>
              <a:t>‹#›</a:t>
            </a:fld>
            <a:endParaRPr lang="en-US"/>
          </a:p>
        </p:txBody>
      </p:sp>
    </p:spTree>
    <p:extLst>
      <p:ext uri="{BB962C8B-B14F-4D97-AF65-F5344CB8AC3E}">
        <p14:creationId xmlns:p14="http://schemas.microsoft.com/office/powerpoint/2010/main" val="622767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F79CB3-67C7-F4E4-AD80-80E4702C31EA}"/>
              </a:ext>
            </a:extLst>
          </p:cNvPr>
          <p:cNvSpPr>
            <a:spLocks noGrp="1"/>
          </p:cNvSpPr>
          <p:nvPr>
            <p:ph type="dt" sz="half" idx="10"/>
          </p:nvPr>
        </p:nvSpPr>
        <p:spPr/>
        <p:txBody>
          <a:bodyPr/>
          <a:lstStyle/>
          <a:p>
            <a:fld id="{66B6417E-4AAA-8644-9192-42FBDCBC5AD7}" type="datetimeFigureOut">
              <a:rPr lang="en-US" smtClean="0"/>
              <a:t>10/12/26</a:t>
            </a:fld>
            <a:endParaRPr lang="en-US"/>
          </a:p>
        </p:txBody>
      </p:sp>
      <p:sp>
        <p:nvSpPr>
          <p:cNvPr id="3" name="Footer Placeholder 2">
            <a:extLst>
              <a:ext uri="{FF2B5EF4-FFF2-40B4-BE49-F238E27FC236}">
                <a16:creationId xmlns:a16="http://schemas.microsoft.com/office/drawing/2014/main" id="{EEC2FB5E-DFA6-0062-C46E-5DDBE569C76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B72B9F-ED97-3E68-2A2B-3098FAAB1F3E}"/>
              </a:ext>
            </a:extLst>
          </p:cNvPr>
          <p:cNvSpPr>
            <a:spLocks noGrp="1"/>
          </p:cNvSpPr>
          <p:nvPr>
            <p:ph type="sldNum" sz="quarter" idx="12"/>
          </p:nvPr>
        </p:nvSpPr>
        <p:spPr/>
        <p:txBody>
          <a:bodyPr/>
          <a:lstStyle/>
          <a:p>
            <a:fld id="{1BB9FB9D-397C-1B42-A474-876595A90406}" type="slidenum">
              <a:rPr lang="en-US" smtClean="0"/>
              <a:t>‹#›</a:t>
            </a:fld>
            <a:endParaRPr lang="en-US"/>
          </a:p>
        </p:txBody>
      </p:sp>
    </p:spTree>
    <p:extLst>
      <p:ext uri="{BB962C8B-B14F-4D97-AF65-F5344CB8AC3E}">
        <p14:creationId xmlns:p14="http://schemas.microsoft.com/office/powerpoint/2010/main" val="3207232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71411-C8AF-AB12-5E2B-4517889EE8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732286A-8A70-DAC5-637F-F08834528DD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4BD182-8DE1-AEBF-6821-47189BF3BA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2F936E-BF8C-65CF-684A-33F8B22F1907}"/>
              </a:ext>
            </a:extLst>
          </p:cNvPr>
          <p:cNvSpPr>
            <a:spLocks noGrp="1"/>
          </p:cNvSpPr>
          <p:nvPr>
            <p:ph type="dt" sz="half" idx="10"/>
          </p:nvPr>
        </p:nvSpPr>
        <p:spPr/>
        <p:txBody>
          <a:bodyPr/>
          <a:lstStyle/>
          <a:p>
            <a:fld id="{66B6417E-4AAA-8644-9192-42FBDCBC5AD7}" type="datetimeFigureOut">
              <a:rPr lang="en-US" smtClean="0"/>
              <a:t>10/12/26</a:t>
            </a:fld>
            <a:endParaRPr lang="en-US"/>
          </a:p>
        </p:txBody>
      </p:sp>
      <p:sp>
        <p:nvSpPr>
          <p:cNvPr id="6" name="Footer Placeholder 5">
            <a:extLst>
              <a:ext uri="{FF2B5EF4-FFF2-40B4-BE49-F238E27FC236}">
                <a16:creationId xmlns:a16="http://schemas.microsoft.com/office/drawing/2014/main" id="{E7FC8361-3F1F-0CB6-6166-30FB801135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5B7581-A8F6-B35E-71AF-CA8DC36AF9CD}"/>
              </a:ext>
            </a:extLst>
          </p:cNvPr>
          <p:cNvSpPr>
            <a:spLocks noGrp="1"/>
          </p:cNvSpPr>
          <p:nvPr>
            <p:ph type="sldNum" sz="quarter" idx="12"/>
          </p:nvPr>
        </p:nvSpPr>
        <p:spPr/>
        <p:txBody>
          <a:bodyPr/>
          <a:lstStyle/>
          <a:p>
            <a:fld id="{1BB9FB9D-397C-1B42-A474-876595A90406}" type="slidenum">
              <a:rPr lang="en-US" smtClean="0"/>
              <a:t>‹#›</a:t>
            </a:fld>
            <a:endParaRPr lang="en-US"/>
          </a:p>
        </p:txBody>
      </p:sp>
    </p:spTree>
    <p:extLst>
      <p:ext uri="{BB962C8B-B14F-4D97-AF65-F5344CB8AC3E}">
        <p14:creationId xmlns:p14="http://schemas.microsoft.com/office/powerpoint/2010/main" val="1588610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096B9-FED7-FFE1-296D-9C21DB379A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48DEE1B-10BE-312B-E3EF-4188094F24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B5060F9-5FB0-65C4-A5A8-6AD34AE0E1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078380-4DE1-E808-ED69-3B9EA63C0631}"/>
              </a:ext>
            </a:extLst>
          </p:cNvPr>
          <p:cNvSpPr>
            <a:spLocks noGrp="1"/>
          </p:cNvSpPr>
          <p:nvPr>
            <p:ph type="dt" sz="half" idx="10"/>
          </p:nvPr>
        </p:nvSpPr>
        <p:spPr/>
        <p:txBody>
          <a:bodyPr/>
          <a:lstStyle/>
          <a:p>
            <a:fld id="{66B6417E-4AAA-8644-9192-42FBDCBC5AD7}" type="datetimeFigureOut">
              <a:rPr lang="en-US" smtClean="0"/>
              <a:t>10/12/26</a:t>
            </a:fld>
            <a:endParaRPr lang="en-US"/>
          </a:p>
        </p:txBody>
      </p:sp>
      <p:sp>
        <p:nvSpPr>
          <p:cNvPr id="6" name="Footer Placeholder 5">
            <a:extLst>
              <a:ext uri="{FF2B5EF4-FFF2-40B4-BE49-F238E27FC236}">
                <a16:creationId xmlns:a16="http://schemas.microsoft.com/office/drawing/2014/main" id="{307AEEB0-AFBB-8C24-DE66-F645BD947BD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7E654D-1690-8407-0728-F7839A2A89F9}"/>
              </a:ext>
            </a:extLst>
          </p:cNvPr>
          <p:cNvSpPr>
            <a:spLocks noGrp="1"/>
          </p:cNvSpPr>
          <p:nvPr>
            <p:ph type="sldNum" sz="quarter" idx="12"/>
          </p:nvPr>
        </p:nvSpPr>
        <p:spPr/>
        <p:txBody>
          <a:bodyPr/>
          <a:lstStyle/>
          <a:p>
            <a:fld id="{1BB9FB9D-397C-1B42-A474-876595A90406}" type="slidenum">
              <a:rPr lang="en-US" smtClean="0"/>
              <a:t>‹#›</a:t>
            </a:fld>
            <a:endParaRPr lang="en-US"/>
          </a:p>
        </p:txBody>
      </p:sp>
    </p:spTree>
    <p:extLst>
      <p:ext uri="{BB962C8B-B14F-4D97-AF65-F5344CB8AC3E}">
        <p14:creationId xmlns:p14="http://schemas.microsoft.com/office/powerpoint/2010/main" val="2876868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03723-2EAC-9594-2C2C-912F0E0AB2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9C56CF5-7AA7-C595-25D9-D8BABE96DF3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C11192-90F7-A75E-EB2D-FCF678E11D4C}"/>
              </a:ext>
            </a:extLst>
          </p:cNvPr>
          <p:cNvSpPr>
            <a:spLocks noGrp="1"/>
          </p:cNvSpPr>
          <p:nvPr>
            <p:ph type="dt" sz="half" idx="10"/>
          </p:nvPr>
        </p:nvSpPr>
        <p:spPr/>
        <p:txBody>
          <a:bodyPr/>
          <a:lstStyle/>
          <a:p>
            <a:fld id="{66B6417E-4AAA-8644-9192-42FBDCBC5AD7}" type="datetimeFigureOut">
              <a:rPr lang="en-US" smtClean="0"/>
              <a:t>10/12/26</a:t>
            </a:fld>
            <a:endParaRPr lang="en-US"/>
          </a:p>
        </p:txBody>
      </p:sp>
      <p:sp>
        <p:nvSpPr>
          <p:cNvPr id="5" name="Footer Placeholder 4">
            <a:extLst>
              <a:ext uri="{FF2B5EF4-FFF2-40B4-BE49-F238E27FC236}">
                <a16:creationId xmlns:a16="http://schemas.microsoft.com/office/drawing/2014/main" id="{37BCEC35-3161-34A5-21F0-867AAFECD0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DA8F88-6AA6-7A4E-8951-DAB199D325F0}"/>
              </a:ext>
            </a:extLst>
          </p:cNvPr>
          <p:cNvSpPr>
            <a:spLocks noGrp="1"/>
          </p:cNvSpPr>
          <p:nvPr>
            <p:ph type="sldNum" sz="quarter" idx="12"/>
          </p:nvPr>
        </p:nvSpPr>
        <p:spPr/>
        <p:txBody>
          <a:bodyPr/>
          <a:lstStyle/>
          <a:p>
            <a:fld id="{1BB9FB9D-397C-1B42-A474-876595A90406}" type="slidenum">
              <a:rPr lang="en-US" smtClean="0"/>
              <a:t>‹#›</a:t>
            </a:fld>
            <a:endParaRPr lang="en-US"/>
          </a:p>
        </p:txBody>
      </p:sp>
    </p:spTree>
    <p:extLst>
      <p:ext uri="{BB962C8B-B14F-4D97-AF65-F5344CB8AC3E}">
        <p14:creationId xmlns:p14="http://schemas.microsoft.com/office/powerpoint/2010/main" val="7233090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39EF9E-B3B4-0C85-6777-264D19B4583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88A797D-A090-8E36-9D9B-D4BD78BEFA1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0EB010-7CF2-7D31-4C4A-B4C344EF638E}"/>
              </a:ext>
            </a:extLst>
          </p:cNvPr>
          <p:cNvSpPr>
            <a:spLocks noGrp="1"/>
          </p:cNvSpPr>
          <p:nvPr>
            <p:ph type="dt" sz="half" idx="10"/>
          </p:nvPr>
        </p:nvSpPr>
        <p:spPr/>
        <p:txBody>
          <a:bodyPr/>
          <a:lstStyle/>
          <a:p>
            <a:fld id="{66B6417E-4AAA-8644-9192-42FBDCBC5AD7}" type="datetimeFigureOut">
              <a:rPr lang="en-US" smtClean="0"/>
              <a:t>10/12/26</a:t>
            </a:fld>
            <a:endParaRPr lang="en-US"/>
          </a:p>
        </p:txBody>
      </p:sp>
      <p:sp>
        <p:nvSpPr>
          <p:cNvPr id="5" name="Footer Placeholder 4">
            <a:extLst>
              <a:ext uri="{FF2B5EF4-FFF2-40B4-BE49-F238E27FC236}">
                <a16:creationId xmlns:a16="http://schemas.microsoft.com/office/drawing/2014/main" id="{1CE4C84C-7E26-F371-4755-9C964B94EC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EC24C1-D6FC-EB35-589C-5B8D77BEFCDB}"/>
              </a:ext>
            </a:extLst>
          </p:cNvPr>
          <p:cNvSpPr>
            <a:spLocks noGrp="1"/>
          </p:cNvSpPr>
          <p:nvPr>
            <p:ph type="sldNum" sz="quarter" idx="12"/>
          </p:nvPr>
        </p:nvSpPr>
        <p:spPr/>
        <p:txBody>
          <a:bodyPr/>
          <a:lstStyle/>
          <a:p>
            <a:fld id="{1BB9FB9D-397C-1B42-A474-876595A90406}" type="slidenum">
              <a:rPr lang="en-US" smtClean="0"/>
              <a:t>‹#›</a:t>
            </a:fld>
            <a:endParaRPr lang="en-US"/>
          </a:p>
        </p:txBody>
      </p:sp>
    </p:spTree>
    <p:extLst>
      <p:ext uri="{BB962C8B-B14F-4D97-AF65-F5344CB8AC3E}">
        <p14:creationId xmlns:p14="http://schemas.microsoft.com/office/powerpoint/2010/main" val="22268583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Full Width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EA662-F483-4F47-9290-D6F21A526BB1}"/>
              </a:ext>
            </a:extLst>
          </p:cNvPr>
          <p:cNvSpPr>
            <a:spLocks noGrp="1"/>
          </p:cNvSpPr>
          <p:nvPr>
            <p:ph type="title" hasCustomPrompt="1"/>
          </p:nvPr>
        </p:nvSpPr>
        <p:spPr/>
        <p:txBody>
          <a:bodyPr/>
          <a:lstStyle/>
          <a:p>
            <a:r>
              <a:rPr lang="en-US"/>
              <a:t>Section name  :  Page title</a:t>
            </a:r>
          </a:p>
        </p:txBody>
      </p:sp>
      <p:sp>
        <p:nvSpPr>
          <p:cNvPr id="8" name="Text Placeholder 5">
            <a:extLst>
              <a:ext uri="{FF2B5EF4-FFF2-40B4-BE49-F238E27FC236}">
                <a16:creationId xmlns:a16="http://schemas.microsoft.com/office/drawing/2014/main" id="{FC3036E3-48D6-4C1B-838B-E0B46ACA7C72}"/>
              </a:ext>
            </a:extLst>
          </p:cNvPr>
          <p:cNvSpPr>
            <a:spLocks noGrp="1"/>
          </p:cNvSpPr>
          <p:nvPr>
            <p:ph type="body" sz="quarter" idx="10" hasCustomPrompt="1"/>
          </p:nvPr>
        </p:nvSpPr>
        <p:spPr>
          <a:xfrm>
            <a:off x="685800" y="1066800"/>
            <a:ext cx="9753600" cy="914400"/>
          </a:xfrm>
        </p:spPr>
        <p:txBody>
          <a:bodyPr/>
          <a:lstStyle>
            <a:lvl1pPr>
              <a:spcBef>
                <a:spcPts val="0"/>
              </a:spcBef>
              <a:defRPr lang="en-US" sz="2600" b="0" kern="1200" dirty="0">
                <a:solidFill>
                  <a:schemeClr val="tx1"/>
                </a:solidFill>
                <a:latin typeface="Roboto Light" panose="02000000000000000000" pitchFamily="2" charset="0"/>
                <a:ea typeface="Roboto Light" panose="02000000000000000000" pitchFamily="2" charset="0"/>
                <a:cs typeface="Roboto Light" panose="02000000000000000000" pitchFamily="2" charset="0"/>
              </a:defRPr>
            </a:lvl1pPr>
          </a:lstStyle>
          <a:p>
            <a:pPr lvl="0"/>
            <a:r>
              <a:rPr lang="en-US"/>
              <a:t>Primary Statement</a:t>
            </a:r>
          </a:p>
        </p:txBody>
      </p:sp>
      <p:sp>
        <p:nvSpPr>
          <p:cNvPr id="11" name="Text Placeholder 5">
            <a:extLst>
              <a:ext uri="{FF2B5EF4-FFF2-40B4-BE49-F238E27FC236}">
                <a16:creationId xmlns:a16="http://schemas.microsoft.com/office/drawing/2014/main" id="{A92DB0BF-FAFC-4DBF-9A60-EA72470C7133}"/>
              </a:ext>
            </a:extLst>
          </p:cNvPr>
          <p:cNvSpPr>
            <a:spLocks noGrp="1"/>
          </p:cNvSpPr>
          <p:nvPr>
            <p:ph type="body" sz="quarter" idx="27" hasCustomPrompt="1"/>
          </p:nvPr>
        </p:nvSpPr>
        <p:spPr>
          <a:xfrm>
            <a:off x="688156" y="6059487"/>
            <a:ext cx="5168358" cy="439585"/>
          </a:xfrm>
        </p:spPr>
        <p:txBody>
          <a:bodyPr tIns="0" bIns="0" anchor="t"/>
          <a:lstStyle>
            <a:lvl1pPr marL="0" indent="0">
              <a:spcBef>
                <a:spcPts val="0"/>
              </a:spcBef>
              <a:spcAft>
                <a:spcPts val="0"/>
              </a:spcAft>
              <a:buFontTx/>
              <a:buNone/>
              <a:defRPr sz="1000" b="0">
                <a:solidFill>
                  <a:schemeClr val="bg2">
                    <a:lumMod val="75000"/>
                  </a:schemeClr>
                </a:solidFill>
              </a:defRPr>
            </a:lvl1pPr>
          </a:lstStyle>
          <a:p>
            <a:pPr lvl="0"/>
            <a:r>
              <a:rPr lang="en-US"/>
              <a:t>Question</a:t>
            </a:r>
          </a:p>
        </p:txBody>
      </p:sp>
      <p:sp>
        <p:nvSpPr>
          <p:cNvPr id="12" name="Text Placeholder 5">
            <a:extLst>
              <a:ext uri="{FF2B5EF4-FFF2-40B4-BE49-F238E27FC236}">
                <a16:creationId xmlns:a16="http://schemas.microsoft.com/office/drawing/2014/main" id="{07284ECD-AB8E-4311-A7C2-7CE809187FF3}"/>
              </a:ext>
            </a:extLst>
          </p:cNvPr>
          <p:cNvSpPr>
            <a:spLocks noGrp="1"/>
          </p:cNvSpPr>
          <p:nvPr>
            <p:ph type="body" sz="quarter" idx="29" hasCustomPrompt="1"/>
          </p:nvPr>
        </p:nvSpPr>
        <p:spPr>
          <a:xfrm>
            <a:off x="6335486" y="6059487"/>
            <a:ext cx="5168358" cy="439585"/>
          </a:xfrm>
        </p:spPr>
        <p:txBody>
          <a:bodyPr tIns="0" bIns="0" anchor="t"/>
          <a:lstStyle>
            <a:lvl1pPr marL="0" indent="0">
              <a:spcBef>
                <a:spcPts val="0"/>
              </a:spcBef>
              <a:spcAft>
                <a:spcPts val="0"/>
              </a:spcAft>
              <a:buFontTx/>
              <a:buNone/>
              <a:defRPr sz="1000" b="0">
                <a:solidFill>
                  <a:schemeClr val="bg2">
                    <a:lumMod val="75000"/>
                  </a:schemeClr>
                </a:solidFill>
              </a:defRPr>
            </a:lvl1pPr>
          </a:lstStyle>
          <a:p>
            <a:pPr lvl="0"/>
            <a:r>
              <a:rPr lang="en-US"/>
              <a:t>Source</a:t>
            </a:r>
          </a:p>
        </p:txBody>
      </p:sp>
      <p:sp>
        <p:nvSpPr>
          <p:cNvPr id="5" name="Chart Placeholder 4">
            <a:extLst>
              <a:ext uri="{FF2B5EF4-FFF2-40B4-BE49-F238E27FC236}">
                <a16:creationId xmlns:a16="http://schemas.microsoft.com/office/drawing/2014/main" id="{C81FDDDA-169C-4A9D-BC8C-1B5ED4744CC4}"/>
              </a:ext>
            </a:extLst>
          </p:cNvPr>
          <p:cNvSpPr>
            <a:spLocks noGrp="1"/>
          </p:cNvSpPr>
          <p:nvPr>
            <p:ph type="chart" sz="quarter" idx="30" hasCustomPrompt="1"/>
          </p:nvPr>
        </p:nvSpPr>
        <p:spPr>
          <a:xfrm>
            <a:off x="687388" y="2095500"/>
            <a:ext cx="10817225" cy="3848100"/>
          </a:xfrm>
        </p:spPr>
        <p:txBody>
          <a:bodyPr/>
          <a:lstStyle>
            <a:lvl1pPr>
              <a:defRPr b="0"/>
            </a:lvl1pPr>
          </a:lstStyle>
          <a:p>
            <a:r>
              <a:rPr lang="en-US"/>
              <a:t>Click icon to add Chart</a:t>
            </a:r>
          </a:p>
        </p:txBody>
      </p:sp>
    </p:spTree>
    <p:extLst>
      <p:ext uri="{BB962C8B-B14F-4D97-AF65-F5344CB8AC3E}">
        <p14:creationId xmlns:p14="http://schemas.microsoft.com/office/powerpoint/2010/main" val="36590750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264817-0042-A332-900C-1BAD9C68F7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F10FCB3-278C-2BC4-41E5-6622B42E8A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9E0EE1-12B4-1A4E-99A1-C1B9C95F67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6B6417E-4AAA-8644-9192-42FBDCBC5AD7}" type="datetimeFigureOut">
              <a:rPr lang="en-US" smtClean="0"/>
              <a:t>10/12/26</a:t>
            </a:fld>
            <a:endParaRPr lang="en-US"/>
          </a:p>
        </p:txBody>
      </p:sp>
      <p:sp>
        <p:nvSpPr>
          <p:cNvPr id="5" name="Footer Placeholder 4">
            <a:extLst>
              <a:ext uri="{FF2B5EF4-FFF2-40B4-BE49-F238E27FC236}">
                <a16:creationId xmlns:a16="http://schemas.microsoft.com/office/drawing/2014/main" id="{59E7C489-ADA1-CEB0-56E3-1135F7DB99E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A4EF563-C9F3-2542-61B4-39C25C3134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BB9FB9D-397C-1B42-A474-876595A90406}" type="slidenum">
              <a:rPr lang="en-US" smtClean="0"/>
              <a:t>‹#›</a:t>
            </a:fld>
            <a:endParaRPr lang="en-US"/>
          </a:p>
        </p:txBody>
      </p:sp>
    </p:spTree>
    <p:extLst>
      <p:ext uri="{BB962C8B-B14F-4D97-AF65-F5344CB8AC3E}">
        <p14:creationId xmlns:p14="http://schemas.microsoft.com/office/powerpoint/2010/main" val="42723701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566D8-44F0-FC51-A919-2D2F82A8A02D}"/>
              </a:ext>
            </a:extLst>
          </p:cNvPr>
          <p:cNvSpPr>
            <a:spLocks noGrp="1"/>
          </p:cNvSpPr>
          <p:nvPr>
            <p:ph type="ctrTitle"/>
          </p:nvPr>
        </p:nvSpPr>
        <p:spPr/>
        <p:txBody>
          <a:bodyPr>
            <a:normAutofit/>
          </a:bodyPr>
          <a:lstStyle/>
          <a:p>
            <a:r>
              <a:rPr lang="en-US" b="1" dirty="0"/>
              <a:t>Texas State Independent Living Council</a:t>
            </a:r>
            <a:endParaRPr lang="en-US" dirty="0"/>
          </a:p>
        </p:txBody>
      </p:sp>
      <p:sp>
        <p:nvSpPr>
          <p:cNvPr id="3" name="Subtitle 2">
            <a:extLst>
              <a:ext uri="{FF2B5EF4-FFF2-40B4-BE49-F238E27FC236}">
                <a16:creationId xmlns:a16="http://schemas.microsoft.com/office/drawing/2014/main" id="{32439411-1938-5D17-FE8B-F297529AA16E}"/>
              </a:ext>
            </a:extLst>
          </p:cNvPr>
          <p:cNvSpPr>
            <a:spLocks noGrp="1"/>
          </p:cNvSpPr>
          <p:nvPr>
            <p:ph type="subTitle" idx="1"/>
          </p:nvPr>
        </p:nvSpPr>
        <p:spPr/>
        <p:txBody>
          <a:bodyPr/>
          <a:lstStyle/>
          <a:p>
            <a:r>
              <a:rPr lang="en-US" b="1" dirty="0"/>
              <a:t>Survey of People with Disabilities &amp; Their Communities in Texas</a:t>
            </a:r>
            <a:br>
              <a:rPr lang="en-US" b="1" dirty="0"/>
            </a:br>
            <a:r>
              <a:rPr lang="en-US" b="1" dirty="0"/>
              <a:t>Conducted April 14 – August 31, 2026</a:t>
            </a:r>
          </a:p>
        </p:txBody>
      </p:sp>
    </p:spTree>
    <p:extLst>
      <p:ext uri="{BB962C8B-B14F-4D97-AF65-F5344CB8AC3E}">
        <p14:creationId xmlns:p14="http://schemas.microsoft.com/office/powerpoint/2010/main" val="25284751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5">
            <a:extLst>
              <a:ext uri="{FF2B5EF4-FFF2-40B4-BE49-F238E27FC236}">
                <a16:creationId xmlns:a16="http://schemas.microsoft.com/office/drawing/2014/main" id="{C3299C06-E1BC-B449-F1C0-5FE570DEC033}"/>
              </a:ext>
            </a:extLst>
          </p:cNvPr>
          <p:cNvSpPr txBox="1">
            <a:spLocks/>
          </p:cNvSpPr>
          <p:nvPr/>
        </p:nvSpPr>
        <p:spPr>
          <a:xfrm>
            <a:off x="395514" y="1494971"/>
            <a:ext cx="11477172" cy="46155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latin typeface=""/>
                <a:ea typeface="Roboto Light"/>
                <a:cs typeface="Roboto Light"/>
              </a:rPr>
              <a:t>Study design and sample: The findings presented are based on a survey of 694 respondents conducted among people with disabilities, individuals close to someone with a disability, and professionals who work with people with disabilities in Texas. </a:t>
            </a:r>
          </a:p>
          <a:p>
            <a:pPr marL="0" indent="0">
              <a:buNone/>
            </a:pPr>
            <a:endParaRPr lang="en-US" sz="2000" dirty="0">
              <a:latin typeface=""/>
              <a:ea typeface="Roboto Light"/>
              <a:cs typeface="Roboto Light"/>
            </a:endParaRPr>
          </a:p>
          <a:p>
            <a:pPr marL="0" indent="0">
              <a:buNone/>
            </a:pPr>
            <a:r>
              <a:rPr lang="en-US" sz="2000" dirty="0">
                <a:latin typeface=""/>
                <a:ea typeface="Roboto Light"/>
                <a:cs typeface="Roboto Light"/>
              </a:rPr>
              <a:t>Data were collected online between April 14 and August 31, 2026. </a:t>
            </a:r>
          </a:p>
          <a:p>
            <a:pPr marL="342900" indent="-342900"/>
            <a:endParaRPr lang="en-US" sz="500" dirty="0">
              <a:latin typeface=""/>
              <a:ea typeface="Roboto Light"/>
              <a:cs typeface="Roboto Light"/>
            </a:endParaRPr>
          </a:p>
          <a:p>
            <a:pPr marL="0" indent="0">
              <a:buNone/>
            </a:pPr>
            <a:r>
              <a:rPr lang="en-US" sz="2000" dirty="0">
                <a:latin typeface=""/>
                <a:ea typeface="Roboto Light"/>
                <a:cs typeface="Roboto Light"/>
              </a:rPr>
              <a:t>The questionnaire included a mix of single-response and “select all that apply” questions assessing experiences accessing services, information needs, skill-building priorities, and perceptions of community issues and policy concerns. </a:t>
            </a:r>
          </a:p>
          <a:p>
            <a:pPr marL="0" indent="0">
              <a:buNone/>
            </a:pPr>
            <a:endParaRPr lang="en-US" sz="500" dirty="0">
              <a:latin typeface=""/>
              <a:ea typeface="Roboto Light"/>
              <a:cs typeface="Roboto Light"/>
            </a:endParaRPr>
          </a:p>
          <a:p>
            <a:pPr marL="0" indent="0">
              <a:buNone/>
            </a:pPr>
            <a:r>
              <a:rPr lang="en-US" sz="2000" dirty="0">
                <a:latin typeface=""/>
                <a:ea typeface="Roboto Light"/>
                <a:cs typeface="Roboto Light"/>
              </a:rPr>
              <a:t>Results are reported for all respondents and separately for three key groups: people with disabilities, people close to someone with a disability, and professionals who work with people with disabilities. </a:t>
            </a:r>
          </a:p>
          <a:p>
            <a:pPr marL="342900" indent="-342900"/>
            <a:endParaRPr lang="en-US" sz="500" dirty="0">
              <a:latin typeface=""/>
              <a:ea typeface="Roboto Light"/>
              <a:cs typeface="Roboto Light"/>
            </a:endParaRPr>
          </a:p>
          <a:p>
            <a:pPr marL="0" indent="0">
              <a:buNone/>
            </a:pPr>
            <a:r>
              <a:rPr lang="en-US" sz="2000" dirty="0">
                <a:latin typeface=""/>
                <a:ea typeface="Roboto Light"/>
                <a:cs typeface="Roboto Light"/>
              </a:rPr>
              <a:t>Percentages may not sum to 100 due to rounding, and for questions allowing multiple responses, percentages may exceed 100 because respondents could select more than one option. </a:t>
            </a:r>
          </a:p>
        </p:txBody>
      </p:sp>
      <p:sp>
        <p:nvSpPr>
          <p:cNvPr id="3" name="TextBox 2">
            <a:extLst>
              <a:ext uri="{FF2B5EF4-FFF2-40B4-BE49-F238E27FC236}">
                <a16:creationId xmlns:a16="http://schemas.microsoft.com/office/drawing/2014/main" id="{9380F0BF-C906-FEF9-15B2-DDC5CAE5BA0D}"/>
              </a:ext>
            </a:extLst>
          </p:cNvPr>
          <p:cNvSpPr txBox="1"/>
          <p:nvPr/>
        </p:nvSpPr>
        <p:spPr>
          <a:xfrm>
            <a:off x="196770" y="139445"/>
            <a:ext cx="11783027" cy="784830"/>
          </a:xfrm>
          <a:prstGeom prst="rect">
            <a:avLst/>
          </a:prstGeom>
          <a:noFill/>
        </p:spPr>
        <p:txBody>
          <a:bodyPr wrap="square">
            <a:spAutoFit/>
          </a:bodyPr>
          <a:lstStyle/>
          <a:p>
            <a:pPr algn="ctr"/>
            <a:r>
              <a:rPr lang="en-US" sz="4500" dirty="0">
                <a:solidFill>
                  <a:srgbClr val="4A4A4A"/>
                </a:solidFill>
                <a:latin typeface="Roboto Black" panose="02000000000000000000" pitchFamily="2" charset="0"/>
                <a:ea typeface="Roboto Black" panose="02000000000000000000" pitchFamily="2" charset="0"/>
              </a:rPr>
              <a:t>Research Design &amp; Methodology</a:t>
            </a:r>
            <a:endParaRPr lang="en-US" sz="4500" baseline="0" dirty="0">
              <a:solidFill>
                <a:srgbClr val="4A4A4A"/>
              </a:solidFill>
              <a:latin typeface="Roboto Black" panose="02000000000000000000" pitchFamily="2" charset="0"/>
              <a:ea typeface="Roboto Black" panose="02000000000000000000" pitchFamily="2" charset="0"/>
            </a:endParaRPr>
          </a:p>
        </p:txBody>
      </p:sp>
    </p:spTree>
    <p:extLst>
      <p:ext uri="{BB962C8B-B14F-4D97-AF65-F5344CB8AC3E}">
        <p14:creationId xmlns:p14="http://schemas.microsoft.com/office/powerpoint/2010/main" val="3329197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isability advocates Lauren Gerken, Amy Litzinger and Chase Bearden work in the trenches of public policy affecting people with disabilities.">
            <a:extLst>
              <a:ext uri="{FF2B5EF4-FFF2-40B4-BE49-F238E27FC236}">
                <a16:creationId xmlns:a16="http://schemas.microsoft.com/office/drawing/2014/main" id="{AAF835AD-A7BA-72C5-3F03-CCD70DCD1F03}"/>
              </a:ext>
            </a:extLst>
          </p:cNvPr>
          <p:cNvPicPr>
            <a:picLocks/>
          </p:cNvPicPr>
          <p:nvPr/>
        </p:nvPicPr>
        <p:blipFill>
          <a:blip r:embed="rId2"/>
          <a:srcRect l="10644" t="19361" r="6916"/>
          <a:stretch>
            <a:fillRect/>
          </a:stretch>
        </p:blipFill>
        <p:spPr>
          <a:xfrm>
            <a:off x="937550" y="2430944"/>
            <a:ext cx="2788920" cy="2029968"/>
          </a:xfrm>
          <a:prstGeom prst="rect">
            <a:avLst/>
          </a:prstGeom>
        </p:spPr>
      </p:pic>
      <p:pic>
        <p:nvPicPr>
          <p:cNvPr id="5" name="Picture 4" descr="Both visitors with and without disabilities can go on the rides at Morgan's Inspiration Island">
            <a:extLst>
              <a:ext uri="{FF2B5EF4-FFF2-40B4-BE49-F238E27FC236}">
                <a16:creationId xmlns:a16="http://schemas.microsoft.com/office/drawing/2014/main" id="{B4238324-1670-03E9-11F7-8989E0906745}"/>
              </a:ext>
            </a:extLst>
          </p:cNvPr>
          <p:cNvPicPr>
            <a:picLocks/>
          </p:cNvPicPr>
          <p:nvPr/>
        </p:nvPicPr>
        <p:blipFill>
          <a:blip r:embed="rId3"/>
          <a:srcRect l="8607"/>
          <a:stretch>
            <a:fillRect/>
          </a:stretch>
        </p:blipFill>
        <p:spPr>
          <a:xfrm>
            <a:off x="4612222" y="2430944"/>
            <a:ext cx="2785640" cy="2029968"/>
          </a:xfrm>
          <a:prstGeom prst="rect">
            <a:avLst/>
          </a:prstGeom>
        </p:spPr>
      </p:pic>
      <p:pic>
        <p:nvPicPr>
          <p:cNvPr id="6" name="Picture 5" descr="Lifelong Learning with Friends hosts UT classes for adults with  intellectual disabilities - Texas Connect">
            <a:extLst>
              <a:ext uri="{FF2B5EF4-FFF2-40B4-BE49-F238E27FC236}">
                <a16:creationId xmlns:a16="http://schemas.microsoft.com/office/drawing/2014/main" id="{37AE61D1-0ED2-7882-390A-C553E935AFF6}"/>
              </a:ext>
            </a:extLst>
          </p:cNvPr>
          <p:cNvPicPr>
            <a:picLocks/>
          </p:cNvPicPr>
          <p:nvPr/>
        </p:nvPicPr>
        <p:blipFill>
          <a:blip r:embed="rId4"/>
          <a:stretch>
            <a:fillRect/>
          </a:stretch>
        </p:blipFill>
        <p:spPr>
          <a:xfrm>
            <a:off x="8283614" y="2414016"/>
            <a:ext cx="2788920" cy="2029968"/>
          </a:xfrm>
          <a:prstGeom prst="rect">
            <a:avLst/>
          </a:prstGeom>
        </p:spPr>
      </p:pic>
      <p:sp>
        <p:nvSpPr>
          <p:cNvPr id="7" name="TextBox 6">
            <a:extLst>
              <a:ext uri="{FF2B5EF4-FFF2-40B4-BE49-F238E27FC236}">
                <a16:creationId xmlns:a16="http://schemas.microsoft.com/office/drawing/2014/main" id="{BA819FF8-5C5D-9EEB-573E-D865174FFB7D}"/>
              </a:ext>
            </a:extLst>
          </p:cNvPr>
          <p:cNvSpPr txBox="1"/>
          <p:nvPr/>
        </p:nvSpPr>
        <p:spPr>
          <a:xfrm>
            <a:off x="196770" y="139445"/>
            <a:ext cx="11783027" cy="784830"/>
          </a:xfrm>
          <a:prstGeom prst="rect">
            <a:avLst/>
          </a:prstGeom>
          <a:noFill/>
        </p:spPr>
        <p:txBody>
          <a:bodyPr wrap="square">
            <a:spAutoFit/>
          </a:bodyPr>
          <a:lstStyle/>
          <a:p>
            <a:pPr algn="ctr"/>
            <a:r>
              <a:rPr lang="en-US" sz="4500" dirty="0">
                <a:solidFill>
                  <a:srgbClr val="4A4A4A"/>
                </a:solidFill>
                <a:latin typeface="Roboto Black" panose="02000000000000000000" pitchFamily="2" charset="0"/>
                <a:ea typeface="Roboto Black" panose="02000000000000000000" pitchFamily="2" charset="0"/>
              </a:rPr>
              <a:t>Who responded to our survey?</a:t>
            </a:r>
            <a:endParaRPr lang="en-US" sz="4500" baseline="0" dirty="0">
              <a:solidFill>
                <a:srgbClr val="4A4A4A"/>
              </a:solidFill>
              <a:latin typeface="Roboto Black" panose="02000000000000000000" pitchFamily="2" charset="0"/>
              <a:ea typeface="Roboto Black" panose="02000000000000000000" pitchFamily="2" charset="0"/>
            </a:endParaRPr>
          </a:p>
        </p:txBody>
      </p:sp>
      <p:sp>
        <p:nvSpPr>
          <p:cNvPr id="9" name="TextBox 8">
            <a:extLst>
              <a:ext uri="{FF2B5EF4-FFF2-40B4-BE49-F238E27FC236}">
                <a16:creationId xmlns:a16="http://schemas.microsoft.com/office/drawing/2014/main" id="{BA2CF368-DDDC-27AA-71AE-02C40623A959}"/>
              </a:ext>
            </a:extLst>
          </p:cNvPr>
          <p:cNvSpPr txBox="1"/>
          <p:nvPr/>
        </p:nvSpPr>
        <p:spPr>
          <a:xfrm>
            <a:off x="844662" y="1762548"/>
            <a:ext cx="2881808" cy="400110"/>
          </a:xfrm>
          <a:prstGeom prst="rect">
            <a:avLst/>
          </a:prstGeom>
          <a:noFill/>
        </p:spPr>
        <p:txBody>
          <a:bodyPr wrap="square">
            <a:spAutoFit/>
          </a:bodyPr>
          <a:lstStyle/>
          <a:p>
            <a:r>
              <a:rPr lang="en-US" sz="2000" b="1" baseline="0" dirty="0">
                <a:solidFill>
                  <a:srgbClr val="4A4A4A"/>
                </a:solidFill>
                <a:latin typeface="Roboto" panose="02000000000000000000" pitchFamily="2" charset="0"/>
                <a:ea typeface="Roboto" panose="02000000000000000000" pitchFamily="2" charset="0"/>
              </a:rPr>
              <a:t>People with Disabilities</a:t>
            </a:r>
            <a:endParaRPr lang="en-US" sz="2000" b="1" dirty="0">
              <a:solidFill>
                <a:srgbClr val="4A4A4A"/>
              </a:solidFill>
              <a:latin typeface="Roboto" panose="02000000000000000000" pitchFamily="2" charset="0"/>
              <a:ea typeface="Roboto" panose="02000000000000000000" pitchFamily="2" charset="0"/>
            </a:endParaRPr>
          </a:p>
        </p:txBody>
      </p:sp>
      <p:sp>
        <p:nvSpPr>
          <p:cNvPr id="10" name="TextBox 9">
            <a:extLst>
              <a:ext uri="{FF2B5EF4-FFF2-40B4-BE49-F238E27FC236}">
                <a16:creationId xmlns:a16="http://schemas.microsoft.com/office/drawing/2014/main" id="{67C482CD-4B8E-BAB6-30B7-5BDDF292F4D3}"/>
              </a:ext>
            </a:extLst>
          </p:cNvPr>
          <p:cNvSpPr txBox="1"/>
          <p:nvPr/>
        </p:nvSpPr>
        <p:spPr>
          <a:xfrm>
            <a:off x="4538922" y="1475098"/>
            <a:ext cx="2881808" cy="1015663"/>
          </a:xfrm>
          <a:prstGeom prst="rect">
            <a:avLst/>
          </a:prstGeom>
          <a:noFill/>
        </p:spPr>
        <p:txBody>
          <a:bodyPr wrap="square">
            <a:spAutoFit/>
          </a:bodyPr>
          <a:lstStyle/>
          <a:p>
            <a:pPr algn="ctr"/>
            <a:r>
              <a:rPr lang="en-US" sz="2000" b="1" dirty="0">
                <a:solidFill>
                  <a:srgbClr val="4A4A4A"/>
                </a:solidFill>
                <a:latin typeface="Roboto" panose="02000000000000000000" pitchFamily="2" charset="0"/>
                <a:ea typeface="Roboto" panose="02000000000000000000" pitchFamily="2" charset="0"/>
              </a:rPr>
              <a:t>Family or Close Friend of a Person with a Disability</a:t>
            </a:r>
          </a:p>
        </p:txBody>
      </p:sp>
      <p:sp>
        <p:nvSpPr>
          <p:cNvPr id="11" name="TextBox 10">
            <a:extLst>
              <a:ext uri="{FF2B5EF4-FFF2-40B4-BE49-F238E27FC236}">
                <a16:creationId xmlns:a16="http://schemas.microsoft.com/office/drawing/2014/main" id="{B8F9B9F0-FD80-8B2A-0AE5-3DC01CF21B8A}"/>
              </a:ext>
            </a:extLst>
          </p:cNvPr>
          <p:cNvSpPr txBox="1"/>
          <p:nvPr/>
        </p:nvSpPr>
        <p:spPr>
          <a:xfrm>
            <a:off x="8231244" y="1475098"/>
            <a:ext cx="2881808" cy="707886"/>
          </a:xfrm>
          <a:prstGeom prst="rect">
            <a:avLst/>
          </a:prstGeom>
          <a:noFill/>
        </p:spPr>
        <p:txBody>
          <a:bodyPr wrap="square">
            <a:spAutoFit/>
          </a:bodyPr>
          <a:lstStyle/>
          <a:p>
            <a:pPr algn="ctr"/>
            <a:r>
              <a:rPr lang="en-US" sz="2000" b="1" dirty="0">
                <a:solidFill>
                  <a:srgbClr val="4A4A4A"/>
                </a:solidFill>
                <a:latin typeface="Roboto" panose="02000000000000000000" pitchFamily="2" charset="0"/>
                <a:ea typeface="Roboto" panose="02000000000000000000" pitchFamily="2" charset="0"/>
              </a:rPr>
              <a:t>Works with People with Disabilities</a:t>
            </a:r>
          </a:p>
        </p:txBody>
      </p:sp>
      <p:sp>
        <p:nvSpPr>
          <p:cNvPr id="12" name="TextBox 11">
            <a:extLst>
              <a:ext uri="{FF2B5EF4-FFF2-40B4-BE49-F238E27FC236}">
                <a16:creationId xmlns:a16="http://schemas.microsoft.com/office/drawing/2014/main" id="{FCE64692-9269-B987-EAEA-6DA6E69268B0}"/>
              </a:ext>
            </a:extLst>
          </p:cNvPr>
          <p:cNvSpPr txBox="1"/>
          <p:nvPr/>
        </p:nvSpPr>
        <p:spPr>
          <a:xfrm>
            <a:off x="869740" y="4646573"/>
            <a:ext cx="2881808" cy="523220"/>
          </a:xfrm>
          <a:prstGeom prst="rect">
            <a:avLst/>
          </a:prstGeom>
          <a:noFill/>
        </p:spPr>
        <p:txBody>
          <a:bodyPr wrap="square">
            <a:spAutoFit/>
          </a:bodyPr>
          <a:lstStyle/>
          <a:p>
            <a:pPr algn="ctr"/>
            <a:r>
              <a:rPr lang="en-US" sz="2800" b="1" baseline="0" dirty="0">
                <a:solidFill>
                  <a:srgbClr val="4A4A4A"/>
                </a:solidFill>
                <a:latin typeface="Roboto" panose="02000000000000000000" pitchFamily="2" charset="0"/>
                <a:ea typeface="Roboto" panose="02000000000000000000" pitchFamily="2" charset="0"/>
              </a:rPr>
              <a:t>26%</a:t>
            </a:r>
            <a:endParaRPr lang="en-US" sz="2800" b="1" dirty="0">
              <a:solidFill>
                <a:srgbClr val="4A4A4A"/>
              </a:solidFill>
              <a:latin typeface="Roboto" panose="02000000000000000000" pitchFamily="2" charset="0"/>
              <a:ea typeface="Roboto" panose="02000000000000000000" pitchFamily="2" charset="0"/>
            </a:endParaRPr>
          </a:p>
        </p:txBody>
      </p:sp>
      <p:sp>
        <p:nvSpPr>
          <p:cNvPr id="14" name="TextBox 13">
            <a:extLst>
              <a:ext uri="{FF2B5EF4-FFF2-40B4-BE49-F238E27FC236}">
                <a16:creationId xmlns:a16="http://schemas.microsoft.com/office/drawing/2014/main" id="{0913962E-1A94-88D7-4899-2C4D5DF3E5A4}"/>
              </a:ext>
            </a:extLst>
          </p:cNvPr>
          <p:cNvSpPr txBox="1"/>
          <p:nvPr/>
        </p:nvSpPr>
        <p:spPr>
          <a:xfrm>
            <a:off x="4563994" y="4636923"/>
            <a:ext cx="2881808" cy="523220"/>
          </a:xfrm>
          <a:prstGeom prst="rect">
            <a:avLst/>
          </a:prstGeom>
          <a:noFill/>
        </p:spPr>
        <p:txBody>
          <a:bodyPr wrap="square">
            <a:spAutoFit/>
          </a:bodyPr>
          <a:lstStyle/>
          <a:p>
            <a:pPr algn="ctr"/>
            <a:r>
              <a:rPr lang="en-US" sz="2800" b="1" baseline="0" dirty="0">
                <a:solidFill>
                  <a:srgbClr val="4A4A4A"/>
                </a:solidFill>
                <a:latin typeface="Roboto" panose="02000000000000000000" pitchFamily="2" charset="0"/>
                <a:ea typeface="Roboto" panose="02000000000000000000" pitchFamily="2" charset="0"/>
              </a:rPr>
              <a:t>49%</a:t>
            </a:r>
            <a:endParaRPr lang="en-US" sz="2800" b="1" dirty="0">
              <a:solidFill>
                <a:srgbClr val="4A4A4A"/>
              </a:solidFill>
              <a:latin typeface="Roboto" panose="02000000000000000000" pitchFamily="2" charset="0"/>
              <a:ea typeface="Roboto" panose="02000000000000000000" pitchFamily="2" charset="0"/>
            </a:endParaRPr>
          </a:p>
        </p:txBody>
      </p:sp>
      <p:sp>
        <p:nvSpPr>
          <p:cNvPr id="15" name="TextBox 14">
            <a:extLst>
              <a:ext uri="{FF2B5EF4-FFF2-40B4-BE49-F238E27FC236}">
                <a16:creationId xmlns:a16="http://schemas.microsoft.com/office/drawing/2014/main" id="{B54901E2-0D7E-C47A-9D4E-30EC382441A3}"/>
              </a:ext>
            </a:extLst>
          </p:cNvPr>
          <p:cNvSpPr txBox="1"/>
          <p:nvPr/>
        </p:nvSpPr>
        <p:spPr>
          <a:xfrm>
            <a:off x="8211950" y="4627273"/>
            <a:ext cx="2881808" cy="523220"/>
          </a:xfrm>
          <a:prstGeom prst="rect">
            <a:avLst/>
          </a:prstGeom>
          <a:noFill/>
        </p:spPr>
        <p:txBody>
          <a:bodyPr wrap="square">
            <a:spAutoFit/>
          </a:bodyPr>
          <a:lstStyle/>
          <a:p>
            <a:pPr algn="ctr"/>
            <a:r>
              <a:rPr lang="en-US" sz="2800" b="1" baseline="0" dirty="0">
                <a:solidFill>
                  <a:srgbClr val="4A4A4A"/>
                </a:solidFill>
                <a:latin typeface="Roboto" panose="02000000000000000000" pitchFamily="2" charset="0"/>
                <a:ea typeface="Roboto" panose="02000000000000000000" pitchFamily="2" charset="0"/>
              </a:rPr>
              <a:t>24%</a:t>
            </a:r>
            <a:endParaRPr lang="en-US" sz="2800" b="1" dirty="0">
              <a:solidFill>
                <a:srgbClr val="4A4A4A"/>
              </a:solidFill>
              <a:latin typeface="Roboto" panose="02000000000000000000" pitchFamily="2" charset="0"/>
              <a:ea typeface="Roboto" panose="02000000000000000000" pitchFamily="2" charset="0"/>
            </a:endParaRPr>
          </a:p>
        </p:txBody>
      </p:sp>
      <p:sp>
        <p:nvSpPr>
          <p:cNvPr id="3" name="TextBox 2">
            <a:extLst>
              <a:ext uri="{FF2B5EF4-FFF2-40B4-BE49-F238E27FC236}">
                <a16:creationId xmlns:a16="http://schemas.microsoft.com/office/drawing/2014/main" id="{28748F02-F1CD-BE23-E7F9-34FA714F14B6}"/>
              </a:ext>
            </a:extLst>
          </p:cNvPr>
          <p:cNvSpPr txBox="1"/>
          <p:nvPr/>
        </p:nvSpPr>
        <p:spPr>
          <a:xfrm>
            <a:off x="725715" y="5416758"/>
            <a:ext cx="10522856" cy="1107996"/>
          </a:xfrm>
          <a:prstGeom prst="rect">
            <a:avLst/>
          </a:prstGeom>
          <a:noFill/>
        </p:spPr>
        <p:txBody>
          <a:bodyPr wrap="square">
            <a:spAutoFit/>
          </a:bodyPr>
          <a:lstStyle/>
          <a:p>
            <a:r>
              <a:rPr lang="en-US" sz="2200" dirty="0"/>
              <a:t>Nearly half of respondents identify as someone close to a person with a disability (49%), while about one-quarter identify as a person with a disability (26%) and another quarter as a disability professional (24%).</a:t>
            </a:r>
          </a:p>
        </p:txBody>
      </p:sp>
    </p:spTree>
    <p:extLst>
      <p:ext uri="{BB962C8B-B14F-4D97-AF65-F5344CB8AC3E}">
        <p14:creationId xmlns:p14="http://schemas.microsoft.com/office/powerpoint/2010/main" val="7577869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1EB5A-BF25-90D6-B1BB-264A10BBF11C}"/>
            </a:ext>
          </a:extLst>
        </p:cNvPr>
        <p:cNvGrpSpPr/>
        <p:nvPr/>
      </p:nvGrpSpPr>
      <p:grpSpPr>
        <a:xfrm>
          <a:off x="0" y="0"/>
          <a:ext cx="0" cy="0"/>
          <a:chOff x="0" y="0"/>
          <a:chExt cx="0" cy="0"/>
        </a:xfrm>
      </p:grpSpPr>
      <p:graphicFrame>
        <p:nvGraphicFramePr>
          <p:cNvPr id="6" name="Google Shape;599;p12">
            <a:extLst>
              <a:ext uri="{FF2B5EF4-FFF2-40B4-BE49-F238E27FC236}">
                <a16:creationId xmlns:a16="http://schemas.microsoft.com/office/drawing/2014/main" id="{85754764-DDA5-48CB-4B43-BAE33F679098}"/>
              </a:ext>
            </a:extLst>
          </p:cNvPr>
          <p:cNvGraphicFramePr/>
          <p:nvPr>
            <p:extLst>
              <p:ext uri="{D42A27DB-BD31-4B8C-83A1-F6EECF244321}">
                <p14:modId xmlns:p14="http://schemas.microsoft.com/office/powerpoint/2010/main" val="2014520372"/>
              </p:ext>
            </p:extLst>
          </p:nvPr>
        </p:nvGraphicFramePr>
        <p:xfrm>
          <a:off x="391886" y="995813"/>
          <a:ext cx="11211850" cy="5082042"/>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D2AF7A7A-8D99-FCA1-AF0F-D33F90766332}"/>
              </a:ext>
            </a:extLst>
          </p:cNvPr>
          <p:cNvSpPr txBox="1"/>
          <p:nvPr/>
        </p:nvSpPr>
        <p:spPr>
          <a:xfrm>
            <a:off x="9843039" y="50845"/>
            <a:ext cx="1554480" cy="457200"/>
          </a:xfrm>
          <a:prstGeom prst="rect">
            <a:avLst/>
          </a:prstGeom>
          <a:solidFill>
            <a:schemeClr val="bg1"/>
          </a:solidFill>
          <a:ln>
            <a:solidFill>
              <a:schemeClr val="bg1"/>
            </a:solidFill>
          </a:ln>
        </p:spPr>
        <p:txBody>
          <a:bodyPr wrap="square" rtlCol="0">
            <a:spAutoFit/>
          </a:bodyPr>
          <a:lstStyle/>
          <a:p>
            <a:endParaRPr lang="en-US"/>
          </a:p>
        </p:txBody>
      </p:sp>
      <p:sp>
        <p:nvSpPr>
          <p:cNvPr id="18" name="Text Box 2">
            <a:extLst>
              <a:ext uri="{FF2B5EF4-FFF2-40B4-BE49-F238E27FC236}">
                <a16:creationId xmlns:a16="http://schemas.microsoft.com/office/drawing/2014/main" id="{F3A7658A-C57E-791B-5723-A513ACB2E108}"/>
              </a:ext>
            </a:extLst>
          </p:cNvPr>
          <p:cNvSpPr txBox="1"/>
          <p:nvPr/>
        </p:nvSpPr>
        <p:spPr>
          <a:xfrm>
            <a:off x="286611" y="5928425"/>
            <a:ext cx="11687674"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What is your zip code</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
        <p:nvSpPr>
          <p:cNvPr id="3" name="TextBox 2">
            <a:extLst>
              <a:ext uri="{FF2B5EF4-FFF2-40B4-BE49-F238E27FC236}">
                <a16:creationId xmlns:a16="http://schemas.microsoft.com/office/drawing/2014/main" id="{E978369A-D888-0B5F-2566-61FA56A9A02C}"/>
              </a:ext>
            </a:extLst>
          </p:cNvPr>
          <p:cNvSpPr txBox="1"/>
          <p:nvPr/>
        </p:nvSpPr>
        <p:spPr>
          <a:xfrm>
            <a:off x="114300" y="105155"/>
            <a:ext cx="11979797" cy="784830"/>
          </a:xfrm>
          <a:prstGeom prst="rect">
            <a:avLst/>
          </a:prstGeom>
          <a:noFill/>
        </p:spPr>
        <p:txBody>
          <a:bodyPr wrap="square">
            <a:spAutoFit/>
          </a:bodyPr>
          <a:lstStyle/>
          <a:p>
            <a:pPr algn="ctr"/>
            <a:r>
              <a:rPr lang="en-US" sz="4500" dirty="0">
                <a:solidFill>
                  <a:srgbClr val="4A4A4A"/>
                </a:solidFill>
                <a:latin typeface="Roboto Black" panose="02000000000000000000" pitchFamily="2" charset="0"/>
                <a:ea typeface="Roboto Black" panose="02000000000000000000" pitchFamily="2" charset="0"/>
              </a:rPr>
              <a:t>What CIL region did respondents come from? </a:t>
            </a:r>
            <a:endParaRPr lang="en-US" sz="4500" baseline="0" dirty="0">
              <a:solidFill>
                <a:srgbClr val="4A4A4A"/>
              </a:solidFill>
              <a:latin typeface="Roboto Black" panose="02000000000000000000" pitchFamily="2" charset="0"/>
              <a:ea typeface="Roboto Black" panose="02000000000000000000" pitchFamily="2" charset="0"/>
            </a:endParaRPr>
          </a:p>
        </p:txBody>
      </p:sp>
      <p:sp>
        <p:nvSpPr>
          <p:cNvPr id="5" name="TextBox 4">
            <a:extLst>
              <a:ext uri="{FF2B5EF4-FFF2-40B4-BE49-F238E27FC236}">
                <a16:creationId xmlns:a16="http://schemas.microsoft.com/office/drawing/2014/main" id="{C7B02BBF-F40A-5AFE-2C95-62A8F3A8AA24}"/>
              </a:ext>
            </a:extLst>
          </p:cNvPr>
          <p:cNvSpPr txBox="1"/>
          <p:nvPr/>
        </p:nvSpPr>
        <p:spPr>
          <a:xfrm>
            <a:off x="391885" y="838243"/>
            <a:ext cx="7583071" cy="369332"/>
          </a:xfrm>
          <a:prstGeom prst="rect">
            <a:avLst/>
          </a:prstGeom>
          <a:noFill/>
        </p:spPr>
        <p:txBody>
          <a:bodyPr wrap="square">
            <a:spAutoFit/>
          </a:bodyPr>
          <a:lstStyle/>
          <a:p>
            <a:r>
              <a:rPr lang="en-US" dirty="0"/>
              <a:t>Percent of CIL Service Options Based on Respondent Zip Code</a:t>
            </a:r>
          </a:p>
        </p:txBody>
      </p:sp>
    </p:spTree>
    <p:extLst>
      <p:ext uri="{BB962C8B-B14F-4D97-AF65-F5344CB8AC3E}">
        <p14:creationId xmlns:p14="http://schemas.microsoft.com/office/powerpoint/2010/main" val="315891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1CAB4-4A52-965D-2943-795CCE0A739A}"/>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A2217FDD-801E-F667-5F9D-E5B19F68790B}"/>
              </a:ext>
            </a:extLst>
          </p:cNvPr>
          <p:cNvSpPr txBox="1"/>
          <p:nvPr/>
        </p:nvSpPr>
        <p:spPr>
          <a:xfrm>
            <a:off x="0" y="69995"/>
            <a:ext cx="11979797" cy="1477328"/>
          </a:xfrm>
          <a:prstGeom prst="rect">
            <a:avLst/>
          </a:prstGeom>
          <a:noFill/>
        </p:spPr>
        <p:txBody>
          <a:bodyPr wrap="square">
            <a:spAutoFit/>
          </a:bodyPr>
          <a:lstStyle/>
          <a:p>
            <a:pPr algn="ctr"/>
            <a:r>
              <a:rPr lang="en-US" sz="4500" dirty="0">
                <a:solidFill>
                  <a:srgbClr val="4A4A4A"/>
                </a:solidFill>
                <a:latin typeface="Roboto Black" panose="02000000000000000000" pitchFamily="2" charset="0"/>
                <a:ea typeface="Roboto Black" panose="02000000000000000000" pitchFamily="2" charset="0"/>
              </a:rPr>
              <a:t>What CIL regions had concentrated levels of respondents? </a:t>
            </a:r>
            <a:endParaRPr lang="en-US" sz="4500" baseline="0" dirty="0">
              <a:solidFill>
                <a:srgbClr val="4A4A4A"/>
              </a:solidFill>
              <a:latin typeface="Roboto Black" panose="02000000000000000000" pitchFamily="2" charset="0"/>
              <a:ea typeface="Roboto Black" panose="02000000000000000000" pitchFamily="2" charset="0"/>
            </a:endParaRPr>
          </a:p>
        </p:txBody>
      </p:sp>
      <p:sp>
        <p:nvSpPr>
          <p:cNvPr id="3" name="TextBox 2">
            <a:extLst>
              <a:ext uri="{FF2B5EF4-FFF2-40B4-BE49-F238E27FC236}">
                <a16:creationId xmlns:a16="http://schemas.microsoft.com/office/drawing/2014/main" id="{64343075-8FE8-1A60-9F18-99C494E8730A}"/>
              </a:ext>
            </a:extLst>
          </p:cNvPr>
          <p:cNvSpPr txBox="1"/>
          <p:nvPr/>
        </p:nvSpPr>
        <p:spPr>
          <a:xfrm>
            <a:off x="212203" y="1547323"/>
            <a:ext cx="11759878" cy="4031873"/>
          </a:xfrm>
          <a:prstGeom prst="rect">
            <a:avLst/>
          </a:prstGeom>
          <a:noFill/>
        </p:spPr>
        <p:txBody>
          <a:bodyPr wrap="square">
            <a:spAutoFit/>
          </a:bodyPr>
          <a:lstStyle/>
          <a:p>
            <a:pPr lvl="0"/>
            <a:r>
              <a:rPr lang="en-US" dirty="0">
                <a:latin typeface=""/>
              </a:rPr>
              <a:t>Approximately 70% of respondents reside in areas served by the following Centers:  Austin Resource Center for Independent Living, Houston Center for Independent Living, and San Antonio Independent Living Services: </a:t>
            </a:r>
            <a:endParaRPr lang="en-US" sz="1000" dirty="0">
              <a:latin typeface=""/>
            </a:endParaRPr>
          </a:p>
          <a:p>
            <a:pPr lvl="1"/>
            <a:r>
              <a:rPr lang="en-US" dirty="0">
                <a:latin typeface=""/>
              </a:rPr>
              <a:t>			ARCIL: 36% </a:t>
            </a:r>
          </a:p>
          <a:p>
            <a:pPr lvl="1"/>
            <a:r>
              <a:rPr lang="en-US" dirty="0">
                <a:latin typeface=""/>
              </a:rPr>
              <a:t>			HCIL: 20% </a:t>
            </a:r>
          </a:p>
          <a:p>
            <a:pPr lvl="1"/>
            <a:r>
              <a:rPr lang="en-US" dirty="0">
                <a:latin typeface=""/>
              </a:rPr>
              <a:t>			SAILS: 15% </a:t>
            </a:r>
          </a:p>
          <a:p>
            <a:pPr lvl="0"/>
            <a:r>
              <a:rPr lang="en-US" dirty="0">
                <a:latin typeface=""/>
              </a:rPr>
              <a:t>			</a:t>
            </a:r>
          </a:p>
          <a:p>
            <a:pPr lvl="0"/>
            <a:r>
              <a:rPr lang="en-US" dirty="0">
                <a:latin typeface=""/>
              </a:rPr>
              <a:t>Nearly one in five (17%) respondents reside in Fort Worth, Plano and the the Rio Grande Valley: </a:t>
            </a:r>
          </a:p>
          <a:p>
            <a:pPr lvl="1"/>
            <a:r>
              <a:rPr lang="en-US" dirty="0">
                <a:latin typeface=""/>
              </a:rPr>
              <a:t>			REACH (FW): 7% </a:t>
            </a:r>
          </a:p>
          <a:p>
            <a:pPr lvl="1"/>
            <a:r>
              <a:rPr lang="en-US" dirty="0">
                <a:latin typeface=""/>
              </a:rPr>
              <a:t>			VAIL: 6% </a:t>
            </a:r>
          </a:p>
          <a:p>
            <a:pPr lvl="1"/>
            <a:r>
              <a:rPr lang="en-US" dirty="0">
                <a:latin typeface=""/>
              </a:rPr>
              <a:t>			REACH (Plano): 4% </a:t>
            </a:r>
          </a:p>
          <a:p>
            <a:pPr lvl="0"/>
            <a:r>
              <a:rPr lang="en-US" dirty="0">
                <a:latin typeface=""/>
              </a:rPr>
              <a:t>			</a:t>
            </a:r>
          </a:p>
          <a:p>
            <a:pPr lvl="0"/>
            <a:r>
              <a:rPr lang="en-US" dirty="0">
                <a:latin typeface=""/>
              </a:rPr>
              <a:t>A similar share (18%) of respondents reside in areas connected with the following CILs: 			</a:t>
            </a:r>
          </a:p>
          <a:p>
            <a:pPr lvl="0"/>
            <a:r>
              <a:rPr lang="en-US" dirty="0">
                <a:latin typeface=""/>
              </a:rPr>
              <a:t>			CRIL, LIFE, DIA, MHI, VOLAR, PILC (&lt;4% each) </a:t>
            </a:r>
          </a:p>
          <a:p>
            <a:endParaRPr lang="en-US" sz="2200" dirty="0"/>
          </a:p>
        </p:txBody>
      </p:sp>
    </p:spTree>
    <p:extLst>
      <p:ext uri="{BB962C8B-B14F-4D97-AF65-F5344CB8AC3E}">
        <p14:creationId xmlns:p14="http://schemas.microsoft.com/office/powerpoint/2010/main" val="130666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F314EE4-AD0F-41E3-30FD-F0799B399C7B}"/>
              </a:ext>
            </a:extLst>
          </p:cNvPr>
          <p:cNvSpPr txBox="1"/>
          <p:nvPr/>
        </p:nvSpPr>
        <p:spPr>
          <a:xfrm>
            <a:off x="106101" y="2327061"/>
            <a:ext cx="11979797" cy="784830"/>
          </a:xfrm>
          <a:prstGeom prst="rect">
            <a:avLst/>
          </a:prstGeom>
          <a:noFill/>
        </p:spPr>
        <p:txBody>
          <a:bodyPr wrap="square">
            <a:spAutoFit/>
          </a:bodyPr>
          <a:lstStyle/>
          <a:p>
            <a:pPr algn="ctr"/>
            <a:r>
              <a:rPr lang="en-US" sz="4500" dirty="0">
                <a:solidFill>
                  <a:srgbClr val="4A4A4A"/>
                </a:solidFill>
                <a:latin typeface="Roboto Black" panose="02000000000000000000" pitchFamily="2" charset="0"/>
                <a:ea typeface="Roboto Black" panose="02000000000000000000" pitchFamily="2" charset="0"/>
              </a:rPr>
              <a:t>Survey Findings</a:t>
            </a:r>
            <a:endParaRPr lang="en-US" sz="4500" baseline="0" dirty="0">
              <a:solidFill>
                <a:srgbClr val="4A4A4A"/>
              </a:solidFill>
              <a:latin typeface="Roboto Black" panose="02000000000000000000" pitchFamily="2" charset="0"/>
              <a:ea typeface="Roboto Black" panose="02000000000000000000" pitchFamily="2" charset="0"/>
            </a:endParaRPr>
          </a:p>
        </p:txBody>
      </p:sp>
    </p:spTree>
    <p:extLst>
      <p:ext uri="{BB962C8B-B14F-4D97-AF65-F5344CB8AC3E}">
        <p14:creationId xmlns:p14="http://schemas.microsoft.com/office/powerpoint/2010/main" val="20558523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45270801-5B46-EB55-51EA-43E6EE83FA26}"/>
              </a:ext>
            </a:extLst>
          </p:cNvPr>
          <p:cNvGraphicFramePr/>
          <p:nvPr>
            <p:extLst>
              <p:ext uri="{D42A27DB-BD31-4B8C-83A1-F6EECF244321}">
                <p14:modId xmlns:p14="http://schemas.microsoft.com/office/powerpoint/2010/main" val="1522836423"/>
              </p:ext>
            </p:extLst>
          </p:nvPr>
        </p:nvGraphicFramePr>
        <p:xfrm>
          <a:off x="659219" y="528390"/>
          <a:ext cx="10185989" cy="6366076"/>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02B2B626-EF87-953B-69D2-5FDD5F1859DF}"/>
              </a:ext>
            </a:extLst>
          </p:cNvPr>
          <p:cNvSpPr txBox="1"/>
          <p:nvPr/>
        </p:nvSpPr>
        <p:spPr>
          <a:xfrm>
            <a:off x="196770" y="139445"/>
            <a:ext cx="11783027" cy="477054"/>
          </a:xfrm>
          <a:prstGeom prst="rect">
            <a:avLst/>
          </a:prstGeom>
          <a:noFill/>
        </p:spPr>
        <p:txBody>
          <a:bodyPr wrap="square">
            <a:spAutoFit/>
          </a:bodyPr>
          <a:lstStyle/>
          <a:p>
            <a:r>
              <a:rPr lang="en-US" sz="2500" dirty="0">
                <a:solidFill>
                  <a:srgbClr val="4A4A4A"/>
                </a:solidFill>
                <a:latin typeface="Roboto Black" panose="02000000000000000000" pitchFamily="2" charset="0"/>
                <a:ea typeface="Roboto Black" panose="02000000000000000000" pitchFamily="2" charset="0"/>
              </a:rPr>
              <a:t>F</a:t>
            </a:r>
            <a:r>
              <a:rPr lang="en-US" sz="2500" baseline="0" dirty="0">
                <a:solidFill>
                  <a:srgbClr val="4A4A4A"/>
                </a:solidFill>
                <a:latin typeface="Roboto Black" panose="02000000000000000000" pitchFamily="2" charset="0"/>
                <a:ea typeface="Roboto Black" panose="02000000000000000000" pitchFamily="2" charset="0"/>
              </a:rPr>
              <a:t>inding information about local disability services is difficult for most in Texas.</a:t>
            </a:r>
          </a:p>
        </p:txBody>
      </p:sp>
    </p:spTree>
    <p:extLst>
      <p:ext uri="{BB962C8B-B14F-4D97-AF65-F5344CB8AC3E}">
        <p14:creationId xmlns:p14="http://schemas.microsoft.com/office/powerpoint/2010/main" val="21703122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7CC6EC2-FA33-4DF7-0474-7F2F67A8CE2F}"/>
              </a:ext>
            </a:extLst>
          </p:cNvPr>
          <p:cNvSpPr txBox="1"/>
          <p:nvPr/>
        </p:nvSpPr>
        <p:spPr>
          <a:xfrm>
            <a:off x="254834" y="826442"/>
            <a:ext cx="11590053" cy="4770537"/>
          </a:xfrm>
          <a:prstGeom prst="rect">
            <a:avLst/>
          </a:prstGeom>
          <a:noFill/>
        </p:spPr>
        <p:txBody>
          <a:bodyPr wrap="square">
            <a:spAutoFit/>
          </a:bodyPr>
          <a:lstStyle/>
          <a:p>
            <a:r>
              <a:rPr lang="en-US" sz="2200" b="1" i="1" dirty="0">
                <a:latin typeface=""/>
              </a:rPr>
              <a:t>All respondents:</a:t>
            </a:r>
          </a:p>
          <a:p>
            <a:r>
              <a:rPr lang="en-US" sz="1900" dirty="0">
                <a:latin typeface=""/>
              </a:rPr>
              <a:t>Most respondents report difficulty finding information:  44% report it is “somewhat difficult” and 26% report it is “very difficult”. Fewer say it is somewhat easy (25%) or very easy (4%).</a:t>
            </a:r>
          </a:p>
          <a:p>
            <a:endParaRPr lang="en-US" sz="1500" dirty="0">
              <a:latin typeface=""/>
            </a:endParaRPr>
          </a:p>
          <a:p>
            <a:r>
              <a:rPr lang="en-US" sz="2200" b="1" i="1" dirty="0">
                <a:latin typeface=""/>
              </a:rPr>
              <a:t>People with disabilities:</a:t>
            </a:r>
          </a:p>
          <a:p>
            <a:r>
              <a:rPr lang="en-US" sz="1900" dirty="0">
                <a:latin typeface=""/>
              </a:rPr>
              <a:t>Responses are more evenly split, though difficulty remains common. About three in ten describe it as  “”somewhat difficult” (31%) and a similar share describe it as “very difficult” (31%), while about one-third report it is “easy” (33% combined).</a:t>
            </a:r>
          </a:p>
          <a:p>
            <a:endParaRPr lang="en-US" sz="1500" dirty="0">
              <a:latin typeface=""/>
            </a:endParaRPr>
          </a:p>
          <a:p>
            <a:r>
              <a:rPr lang="en-US" sz="2200" b="1" i="1" dirty="0">
                <a:latin typeface=""/>
              </a:rPr>
              <a:t>People close to someone with a disability:</a:t>
            </a:r>
          </a:p>
          <a:p>
            <a:r>
              <a:rPr lang="en-US" sz="1900" dirty="0">
                <a:latin typeface=""/>
              </a:rPr>
              <a:t>This group reports high levels of difficulty, with 48% responding “somewhat difficult” and 27% “very difficult”. Fewer report it is easy (24% combined).</a:t>
            </a:r>
          </a:p>
          <a:p>
            <a:endParaRPr lang="en-US" sz="1500" dirty="0">
              <a:latin typeface=""/>
            </a:endParaRPr>
          </a:p>
          <a:p>
            <a:r>
              <a:rPr lang="en-US" sz="2200" b="1" i="1" dirty="0">
                <a:latin typeface=""/>
              </a:rPr>
              <a:t>People who work with people with disabilities:</a:t>
            </a:r>
          </a:p>
          <a:p>
            <a:r>
              <a:rPr lang="en-US" sz="1900" dirty="0">
                <a:latin typeface=""/>
              </a:rPr>
              <a:t>Respondents working with people with disabilities reported “somewhat difficult (49%), though fewer report it is “very difficult” (16%). About one-third say it is “somewhat easy” (31%).</a:t>
            </a:r>
          </a:p>
        </p:txBody>
      </p:sp>
      <p:sp>
        <p:nvSpPr>
          <p:cNvPr id="9" name="TextBox 8">
            <a:extLst>
              <a:ext uri="{FF2B5EF4-FFF2-40B4-BE49-F238E27FC236}">
                <a16:creationId xmlns:a16="http://schemas.microsoft.com/office/drawing/2014/main" id="{0DF5BC07-BA0A-E61A-95AE-BBD6DBF2057D}"/>
              </a:ext>
            </a:extLst>
          </p:cNvPr>
          <p:cNvSpPr txBox="1"/>
          <p:nvPr/>
        </p:nvSpPr>
        <p:spPr>
          <a:xfrm>
            <a:off x="196770" y="139445"/>
            <a:ext cx="11783027" cy="477054"/>
          </a:xfrm>
          <a:prstGeom prst="rect">
            <a:avLst/>
          </a:prstGeom>
          <a:noFill/>
        </p:spPr>
        <p:txBody>
          <a:bodyPr wrap="square">
            <a:spAutoFit/>
          </a:bodyPr>
          <a:lstStyle/>
          <a:p>
            <a:r>
              <a:rPr lang="en-US" sz="2500" dirty="0">
                <a:solidFill>
                  <a:srgbClr val="4A4A4A"/>
                </a:solidFill>
                <a:latin typeface="Roboto Black" panose="02000000000000000000" pitchFamily="2" charset="0"/>
                <a:ea typeface="Roboto Black" panose="02000000000000000000" pitchFamily="2" charset="0"/>
              </a:rPr>
              <a:t>Most Texans find it difficult to obtain </a:t>
            </a:r>
            <a:r>
              <a:rPr lang="en-US" sz="2500" baseline="0" dirty="0">
                <a:solidFill>
                  <a:srgbClr val="4A4A4A"/>
                </a:solidFill>
                <a:latin typeface="Roboto Black" panose="02000000000000000000" pitchFamily="2" charset="0"/>
                <a:ea typeface="Roboto Black" panose="02000000000000000000" pitchFamily="2" charset="0"/>
              </a:rPr>
              <a:t>information about local disability services. </a:t>
            </a:r>
          </a:p>
        </p:txBody>
      </p:sp>
      <p:sp>
        <p:nvSpPr>
          <p:cNvPr id="10" name="Text Box 2">
            <a:extLst>
              <a:ext uri="{FF2B5EF4-FFF2-40B4-BE49-F238E27FC236}">
                <a16:creationId xmlns:a16="http://schemas.microsoft.com/office/drawing/2014/main" id="{6848B81B-DCD1-1E42-17A1-0812DAC9DB99}"/>
              </a:ext>
            </a:extLst>
          </p:cNvPr>
          <p:cNvSpPr txBox="1"/>
          <p:nvPr/>
        </p:nvSpPr>
        <p:spPr>
          <a:xfrm>
            <a:off x="813534" y="5784680"/>
            <a:ext cx="10175192"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How easy is it to find information about disability services in your community</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24302977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oogle Shape;599;p12">
            <a:extLst>
              <a:ext uri="{FF2B5EF4-FFF2-40B4-BE49-F238E27FC236}">
                <a16:creationId xmlns:a16="http://schemas.microsoft.com/office/drawing/2014/main" id="{FCB705FE-D40B-DA9B-214D-A8318D3CCC06}"/>
              </a:ext>
            </a:extLst>
          </p:cNvPr>
          <p:cNvGraphicFramePr/>
          <p:nvPr>
            <p:extLst>
              <p:ext uri="{D42A27DB-BD31-4B8C-83A1-F6EECF244321}">
                <p14:modId xmlns:p14="http://schemas.microsoft.com/office/powerpoint/2010/main" val="1239363719"/>
              </p:ext>
            </p:extLst>
          </p:nvPr>
        </p:nvGraphicFramePr>
        <p:xfrm>
          <a:off x="685800" y="1066749"/>
          <a:ext cx="10917936" cy="4851452"/>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C14E2EE8-2A64-C704-D057-9B32742B5DCA}"/>
              </a:ext>
            </a:extLst>
          </p:cNvPr>
          <p:cNvSpPr txBox="1"/>
          <p:nvPr/>
        </p:nvSpPr>
        <p:spPr>
          <a:xfrm>
            <a:off x="9843039" y="50845"/>
            <a:ext cx="1554480" cy="457200"/>
          </a:xfrm>
          <a:prstGeom prst="rect">
            <a:avLst/>
          </a:prstGeom>
          <a:solidFill>
            <a:schemeClr val="bg1"/>
          </a:solidFill>
          <a:ln>
            <a:solidFill>
              <a:schemeClr val="bg1"/>
            </a:solidFill>
          </a:ln>
        </p:spPr>
        <p:txBody>
          <a:bodyPr wrap="square" rtlCol="0">
            <a:spAutoFit/>
          </a:bodyPr>
          <a:lstStyle/>
          <a:p>
            <a:endParaRPr lang="en-US"/>
          </a:p>
        </p:txBody>
      </p:sp>
      <p:sp>
        <p:nvSpPr>
          <p:cNvPr id="11" name="TextBox 10">
            <a:extLst>
              <a:ext uri="{FF2B5EF4-FFF2-40B4-BE49-F238E27FC236}">
                <a16:creationId xmlns:a16="http://schemas.microsoft.com/office/drawing/2014/main" id="{910BD265-F096-5FEE-F24F-05D633053A48}"/>
              </a:ext>
            </a:extLst>
          </p:cNvPr>
          <p:cNvSpPr txBox="1"/>
          <p:nvPr/>
        </p:nvSpPr>
        <p:spPr>
          <a:xfrm>
            <a:off x="231494" y="204975"/>
            <a:ext cx="11482086" cy="86177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Information about transportation, housing, and health care are high areas of need for respondents. </a:t>
            </a:r>
          </a:p>
        </p:txBody>
      </p:sp>
      <p:sp>
        <p:nvSpPr>
          <p:cNvPr id="18" name="Text Box 2">
            <a:extLst>
              <a:ext uri="{FF2B5EF4-FFF2-40B4-BE49-F238E27FC236}">
                <a16:creationId xmlns:a16="http://schemas.microsoft.com/office/drawing/2014/main" id="{5B124D0C-D94D-7570-45C1-F35A98B6BCD6}"/>
              </a:ext>
            </a:extLst>
          </p:cNvPr>
          <p:cNvSpPr txBox="1"/>
          <p:nvPr/>
        </p:nvSpPr>
        <p:spPr>
          <a:xfrm>
            <a:off x="575956" y="5638145"/>
            <a:ext cx="10175192"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Currently, what information do you need most to live independently</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11943280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A5D61-A677-3527-DBC8-DD86E8142B28}"/>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F523672E-3BF4-1236-3077-FA582C49BD37}"/>
              </a:ext>
            </a:extLst>
          </p:cNvPr>
          <p:cNvSpPr txBox="1"/>
          <p:nvPr/>
        </p:nvSpPr>
        <p:spPr>
          <a:xfrm>
            <a:off x="704537" y="1701585"/>
            <a:ext cx="10103371" cy="3108543"/>
          </a:xfrm>
          <a:prstGeom prst="rect">
            <a:avLst/>
          </a:prstGeom>
          <a:noFill/>
        </p:spPr>
        <p:txBody>
          <a:bodyPr wrap="square">
            <a:spAutoFit/>
          </a:bodyPr>
          <a:lstStyle/>
          <a:p>
            <a:r>
              <a:rPr lang="en-US" sz="2800" dirty="0"/>
              <a:t>Transportation (63%) and housing (59%) are the most commonly cited needs, followed by health care (52%) and personal care services (51%). </a:t>
            </a:r>
          </a:p>
          <a:p>
            <a:endParaRPr lang="en-US" sz="2800" dirty="0"/>
          </a:p>
          <a:p>
            <a:r>
              <a:rPr lang="en-US" sz="2800" dirty="0"/>
              <a:t>Many other needs draw around half of all respondents, suggesting that respondents from all three backgrounds have broad and overlapping information needs. </a:t>
            </a:r>
            <a:endParaRPr lang="en-US" sz="2500" dirty="0">
              <a:latin typeface=""/>
            </a:endParaRPr>
          </a:p>
        </p:txBody>
      </p:sp>
      <p:sp>
        <p:nvSpPr>
          <p:cNvPr id="3" name="TextBox 2">
            <a:extLst>
              <a:ext uri="{FF2B5EF4-FFF2-40B4-BE49-F238E27FC236}">
                <a16:creationId xmlns:a16="http://schemas.microsoft.com/office/drawing/2014/main" id="{993E194D-8DBB-9F22-C6E2-7BB75D7AA903}"/>
              </a:ext>
            </a:extLst>
          </p:cNvPr>
          <p:cNvSpPr txBox="1"/>
          <p:nvPr/>
        </p:nvSpPr>
        <p:spPr>
          <a:xfrm>
            <a:off x="239843" y="111274"/>
            <a:ext cx="11587396" cy="86177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Information about transportation, housing, and health care are high areas of need for respondents. </a:t>
            </a:r>
          </a:p>
        </p:txBody>
      </p:sp>
      <p:sp>
        <p:nvSpPr>
          <p:cNvPr id="4" name="Text Box 2">
            <a:extLst>
              <a:ext uri="{FF2B5EF4-FFF2-40B4-BE49-F238E27FC236}">
                <a16:creationId xmlns:a16="http://schemas.microsoft.com/office/drawing/2014/main" id="{8A218211-38D1-6285-5CAC-7FF7DFB469E9}"/>
              </a:ext>
            </a:extLst>
          </p:cNvPr>
          <p:cNvSpPr txBox="1"/>
          <p:nvPr/>
        </p:nvSpPr>
        <p:spPr>
          <a:xfrm>
            <a:off x="575956" y="5638145"/>
            <a:ext cx="10175192"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Currently, what information do you need most to live independently</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3459073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19F74-7B9B-D930-5F12-E553DD68A340}"/>
            </a:ext>
          </a:extLst>
        </p:cNvPr>
        <p:cNvGrpSpPr/>
        <p:nvPr/>
      </p:nvGrpSpPr>
      <p:grpSpPr>
        <a:xfrm>
          <a:off x="0" y="0"/>
          <a:ext cx="0" cy="0"/>
          <a:chOff x="0" y="0"/>
          <a:chExt cx="0" cy="0"/>
        </a:xfrm>
      </p:grpSpPr>
      <p:graphicFrame>
        <p:nvGraphicFramePr>
          <p:cNvPr id="6" name="Google Shape;599;p12">
            <a:extLst>
              <a:ext uri="{FF2B5EF4-FFF2-40B4-BE49-F238E27FC236}">
                <a16:creationId xmlns:a16="http://schemas.microsoft.com/office/drawing/2014/main" id="{AD32F84B-73A3-0D50-92F5-0D10DB417D06}"/>
              </a:ext>
            </a:extLst>
          </p:cNvPr>
          <p:cNvGraphicFramePr/>
          <p:nvPr>
            <p:extLst>
              <p:ext uri="{D42A27DB-BD31-4B8C-83A1-F6EECF244321}">
                <p14:modId xmlns:p14="http://schemas.microsoft.com/office/powerpoint/2010/main" val="154986464"/>
              </p:ext>
            </p:extLst>
          </p:nvPr>
        </p:nvGraphicFramePr>
        <p:xfrm>
          <a:off x="685800" y="1066749"/>
          <a:ext cx="10917936" cy="4851452"/>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6F06BBFB-6284-7A01-46B5-EF1E34430052}"/>
              </a:ext>
            </a:extLst>
          </p:cNvPr>
          <p:cNvSpPr txBox="1"/>
          <p:nvPr/>
        </p:nvSpPr>
        <p:spPr>
          <a:xfrm>
            <a:off x="9843039" y="50845"/>
            <a:ext cx="1554480" cy="457200"/>
          </a:xfrm>
          <a:prstGeom prst="rect">
            <a:avLst/>
          </a:prstGeom>
          <a:solidFill>
            <a:schemeClr val="bg1"/>
          </a:solidFill>
          <a:ln>
            <a:solidFill>
              <a:schemeClr val="bg1"/>
            </a:solidFill>
          </a:ln>
        </p:spPr>
        <p:txBody>
          <a:bodyPr wrap="square" rtlCol="0">
            <a:spAutoFit/>
          </a:bodyPr>
          <a:lstStyle/>
          <a:p>
            <a:endParaRPr lang="en-US"/>
          </a:p>
        </p:txBody>
      </p:sp>
      <p:sp>
        <p:nvSpPr>
          <p:cNvPr id="11" name="TextBox 10">
            <a:extLst>
              <a:ext uri="{FF2B5EF4-FFF2-40B4-BE49-F238E27FC236}">
                <a16:creationId xmlns:a16="http://schemas.microsoft.com/office/drawing/2014/main" id="{8BEC2043-0E22-17F7-B05C-8F72D18B117C}"/>
              </a:ext>
            </a:extLst>
          </p:cNvPr>
          <p:cNvSpPr txBox="1"/>
          <p:nvPr/>
        </p:nvSpPr>
        <p:spPr>
          <a:xfrm>
            <a:off x="231494" y="204975"/>
            <a:ext cx="11482086" cy="86177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Respondents with a disability want info on how to handle benefits denials and completing forms, in addition to transportation, housing, and health care. </a:t>
            </a:r>
          </a:p>
        </p:txBody>
      </p:sp>
      <p:sp>
        <p:nvSpPr>
          <p:cNvPr id="18" name="Text Box 2">
            <a:extLst>
              <a:ext uri="{FF2B5EF4-FFF2-40B4-BE49-F238E27FC236}">
                <a16:creationId xmlns:a16="http://schemas.microsoft.com/office/drawing/2014/main" id="{560D9FBC-5036-0E68-973D-38666C72D4F1}"/>
              </a:ext>
            </a:extLst>
          </p:cNvPr>
          <p:cNvSpPr txBox="1"/>
          <p:nvPr/>
        </p:nvSpPr>
        <p:spPr>
          <a:xfrm>
            <a:off x="575956" y="5638145"/>
            <a:ext cx="10175192"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Currently, what information do you need most to live independently</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13876496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D981C-FA35-1D53-0022-371461AA8734}"/>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A22869FC-0F4C-B689-36AA-AA8D57609FB1}"/>
              </a:ext>
            </a:extLst>
          </p:cNvPr>
          <p:cNvSpPr txBox="1"/>
          <p:nvPr/>
        </p:nvSpPr>
        <p:spPr>
          <a:xfrm>
            <a:off x="704537" y="1701585"/>
            <a:ext cx="10103371" cy="3539430"/>
          </a:xfrm>
          <a:prstGeom prst="rect">
            <a:avLst/>
          </a:prstGeom>
          <a:noFill/>
        </p:spPr>
        <p:txBody>
          <a:bodyPr wrap="square">
            <a:spAutoFit/>
          </a:bodyPr>
          <a:lstStyle/>
          <a:p>
            <a:r>
              <a:rPr lang="en-US" sz="2800" dirty="0"/>
              <a:t>Transportation (57%), housing (47%), and health care (47%) are among the most frequently cited needs among people with disabilities. But handling benefit denials (45%) and completing forms (43%) rank at similar levels.</a:t>
            </a:r>
          </a:p>
          <a:p>
            <a:endParaRPr lang="en-US" sz="2800" dirty="0"/>
          </a:p>
          <a:p>
            <a:r>
              <a:rPr lang="en-US" sz="2800" dirty="0"/>
              <a:t>Responses are generally consistent across categories, with somewhat lower levels for personal care services (37%) compared with other groups.</a:t>
            </a:r>
            <a:endParaRPr lang="en-US" sz="2500" dirty="0">
              <a:latin typeface=""/>
            </a:endParaRPr>
          </a:p>
        </p:txBody>
      </p:sp>
      <p:sp>
        <p:nvSpPr>
          <p:cNvPr id="4" name="Text Box 2">
            <a:extLst>
              <a:ext uri="{FF2B5EF4-FFF2-40B4-BE49-F238E27FC236}">
                <a16:creationId xmlns:a16="http://schemas.microsoft.com/office/drawing/2014/main" id="{0495AC19-068F-E1B6-A720-3DB950104216}"/>
              </a:ext>
            </a:extLst>
          </p:cNvPr>
          <p:cNvSpPr txBox="1"/>
          <p:nvPr/>
        </p:nvSpPr>
        <p:spPr>
          <a:xfrm>
            <a:off x="575956" y="5710715"/>
            <a:ext cx="10175192"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Currently, what information do you need most to live independently</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
        <p:nvSpPr>
          <p:cNvPr id="2" name="TextBox 1">
            <a:extLst>
              <a:ext uri="{FF2B5EF4-FFF2-40B4-BE49-F238E27FC236}">
                <a16:creationId xmlns:a16="http://schemas.microsoft.com/office/drawing/2014/main" id="{7BC6DAB0-7249-07F1-B09B-295AAC0ED12B}"/>
              </a:ext>
            </a:extLst>
          </p:cNvPr>
          <p:cNvSpPr txBox="1"/>
          <p:nvPr/>
        </p:nvSpPr>
        <p:spPr>
          <a:xfrm>
            <a:off x="231494" y="204975"/>
            <a:ext cx="11482086" cy="86177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Respondents with a disability want info on how to handle benefits denials and completing forms, in addition to transportation, housing, and health care. </a:t>
            </a:r>
          </a:p>
        </p:txBody>
      </p:sp>
    </p:spTree>
    <p:extLst>
      <p:ext uri="{BB962C8B-B14F-4D97-AF65-F5344CB8AC3E}">
        <p14:creationId xmlns:p14="http://schemas.microsoft.com/office/powerpoint/2010/main" val="28788644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52C09B-1E6C-254A-0945-CA3AE8F2D6A5}"/>
            </a:ext>
          </a:extLst>
        </p:cNvPr>
        <p:cNvGrpSpPr/>
        <p:nvPr/>
      </p:nvGrpSpPr>
      <p:grpSpPr>
        <a:xfrm>
          <a:off x="0" y="0"/>
          <a:ext cx="0" cy="0"/>
          <a:chOff x="0" y="0"/>
          <a:chExt cx="0" cy="0"/>
        </a:xfrm>
      </p:grpSpPr>
      <p:graphicFrame>
        <p:nvGraphicFramePr>
          <p:cNvPr id="6" name="Google Shape;599;p12">
            <a:extLst>
              <a:ext uri="{FF2B5EF4-FFF2-40B4-BE49-F238E27FC236}">
                <a16:creationId xmlns:a16="http://schemas.microsoft.com/office/drawing/2014/main" id="{3B15A949-D4E3-FAA4-915B-62534E026F01}"/>
              </a:ext>
            </a:extLst>
          </p:cNvPr>
          <p:cNvGraphicFramePr/>
          <p:nvPr>
            <p:extLst>
              <p:ext uri="{D42A27DB-BD31-4B8C-83A1-F6EECF244321}">
                <p14:modId xmlns:p14="http://schemas.microsoft.com/office/powerpoint/2010/main" val="53168962"/>
              </p:ext>
            </p:extLst>
          </p:nvPr>
        </p:nvGraphicFramePr>
        <p:xfrm>
          <a:off x="685800" y="1139319"/>
          <a:ext cx="10917936" cy="4851452"/>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9A1D6606-E9DB-B414-7DEB-9A4CE6E4DFAA}"/>
              </a:ext>
            </a:extLst>
          </p:cNvPr>
          <p:cNvSpPr txBox="1"/>
          <p:nvPr/>
        </p:nvSpPr>
        <p:spPr>
          <a:xfrm>
            <a:off x="9843039" y="50845"/>
            <a:ext cx="1554480" cy="457200"/>
          </a:xfrm>
          <a:prstGeom prst="rect">
            <a:avLst/>
          </a:prstGeom>
          <a:solidFill>
            <a:schemeClr val="bg1"/>
          </a:solidFill>
          <a:ln>
            <a:solidFill>
              <a:schemeClr val="bg1"/>
            </a:solidFill>
          </a:ln>
        </p:spPr>
        <p:txBody>
          <a:bodyPr wrap="square" rtlCol="0">
            <a:spAutoFit/>
          </a:bodyPr>
          <a:lstStyle/>
          <a:p>
            <a:endParaRPr lang="en-US"/>
          </a:p>
        </p:txBody>
      </p:sp>
      <p:sp>
        <p:nvSpPr>
          <p:cNvPr id="11" name="TextBox 10">
            <a:extLst>
              <a:ext uri="{FF2B5EF4-FFF2-40B4-BE49-F238E27FC236}">
                <a16:creationId xmlns:a16="http://schemas.microsoft.com/office/drawing/2014/main" id="{4D37C002-8862-6B11-7B03-8165160B16C7}"/>
              </a:ext>
            </a:extLst>
          </p:cNvPr>
          <p:cNvSpPr txBox="1"/>
          <p:nvPr/>
        </p:nvSpPr>
        <p:spPr>
          <a:xfrm>
            <a:off x="231494" y="204975"/>
            <a:ext cx="11482086" cy="861774"/>
          </a:xfrm>
          <a:prstGeom prst="rect">
            <a:avLst/>
          </a:prstGeom>
          <a:noFill/>
        </p:spPr>
        <p:txBody>
          <a:bodyPr wrap="square">
            <a:spAutoFit/>
          </a:bodyPr>
          <a:lstStyle/>
          <a:p>
            <a:r>
              <a:rPr lang="en-US" sz="2500" dirty="0">
                <a:solidFill>
                  <a:srgbClr val="4A4A4A"/>
                </a:solidFill>
                <a:latin typeface="Roboto Black" panose="02000000000000000000" pitchFamily="2" charset="0"/>
                <a:ea typeface="Roboto Black" panose="02000000000000000000" pitchFamily="2" charset="0"/>
              </a:rPr>
              <a:t>Respondents who are close to someone with a disability prioritize </a:t>
            </a:r>
            <a:r>
              <a:rPr lang="en-US" sz="2500" baseline="0" dirty="0">
                <a:solidFill>
                  <a:srgbClr val="4A4A4A"/>
                </a:solidFill>
                <a:latin typeface="Roboto Black" panose="02000000000000000000" pitchFamily="2" charset="0"/>
                <a:ea typeface="Roboto Black" panose="02000000000000000000" pitchFamily="2" charset="0"/>
              </a:rPr>
              <a:t>information about personal care services about as much as transportation and housing. </a:t>
            </a:r>
          </a:p>
        </p:txBody>
      </p:sp>
      <p:sp>
        <p:nvSpPr>
          <p:cNvPr id="18" name="Text Box 2">
            <a:extLst>
              <a:ext uri="{FF2B5EF4-FFF2-40B4-BE49-F238E27FC236}">
                <a16:creationId xmlns:a16="http://schemas.microsoft.com/office/drawing/2014/main" id="{7758B825-E5D1-B5B6-915B-D45DCE5835A2}"/>
              </a:ext>
            </a:extLst>
          </p:cNvPr>
          <p:cNvSpPr txBox="1"/>
          <p:nvPr/>
        </p:nvSpPr>
        <p:spPr>
          <a:xfrm>
            <a:off x="575956" y="5754257"/>
            <a:ext cx="10175192"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Currently, what information do you need most to live independently</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18558927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B92C7-3F43-F32D-5C1C-58800E50B804}"/>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BC0111B0-92FD-1C1C-F82D-7D883966E361}"/>
              </a:ext>
            </a:extLst>
          </p:cNvPr>
          <p:cNvSpPr txBox="1"/>
          <p:nvPr/>
        </p:nvSpPr>
        <p:spPr>
          <a:xfrm>
            <a:off x="704537" y="1491725"/>
            <a:ext cx="10328224" cy="3970318"/>
          </a:xfrm>
          <a:prstGeom prst="rect">
            <a:avLst/>
          </a:prstGeom>
          <a:noFill/>
        </p:spPr>
        <p:txBody>
          <a:bodyPr wrap="square">
            <a:spAutoFit/>
          </a:bodyPr>
          <a:lstStyle/>
          <a:p>
            <a:r>
              <a:rPr lang="en-US" sz="2800" dirty="0"/>
              <a:t>Housing (60%) personal care services (58%), and transportation (58%) are among the most commonly cited needs for respondents close to someone with a disability.</a:t>
            </a:r>
          </a:p>
          <a:p>
            <a:endParaRPr lang="en-US" sz="2800" dirty="0"/>
          </a:p>
          <a:p>
            <a:r>
              <a:rPr lang="en-US" sz="2800" dirty="0"/>
              <a:t>Health care (52%) and completing benefits forms (50%) round out the top five priorities. </a:t>
            </a:r>
          </a:p>
          <a:p>
            <a:endParaRPr lang="en-US" sz="2800" dirty="0"/>
          </a:p>
          <a:p>
            <a:r>
              <a:rPr lang="en-US" sz="2800" dirty="0"/>
              <a:t>Patterns are similar to all respondents, with slightly higher emphasis on care-related supports.</a:t>
            </a:r>
            <a:endParaRPr lang="en-US" sz="2500" dirty="0">
              <a:latin typeface=""/>
            </a:endParaRPr>
          </a:p>
        </p:txBody>
      </p:sp>
      <p:sp>
        <p:nvSpPr>
          <p:cNvPr id="4" name="Text Box 2">
            <a:extLst>
              <a:ext uri="{FF2B5EF4-FFF2-40B4-BE49-F238E27FC236}">
                <a16:creationId xmlns:a16="http://schemas.microsoft.com/office/drawing/2014/main" id="{DB1B3ECB-B5C4-D423-7D5B-656D1462720D}"/>
              </a:ext>
            </a:extLst>
          </p:cNvPr>
          <p:cNvSpPr txBox="1"/>
          <p:nvPr/>
        </p:nvSpPr>
        <p:spPr>
          <a:xfrm>
            <a:off x="575956" y="5754259"/>
            <a:ext cx="10175192"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Currently, what information do you need most to live independently</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
        <p:nvSpPr>
          <p:cNvPr id="3" name="TextBox 2">
            <a:extLst>
              <a:ext uri="{FF2B5EF4-FFF2-40B4-BE49-F238E27FC236}">
                <a16:creationId xmlns:a16="http://schemas.microsoft.com/office/drawing/2014/main" id="{1DA8911C-6555-5A31-F8B1-6A575C657118}"/>
              </a:ext>
            </a:extLst>
          </p:cNvPr>
          <p:cNvSpPr txBox="1"/>
          <p:nvPr/>
        </p:nvSpPr>
        <p:spPr>
          <a:xfrm>
            <a:off x="231494" y="204975"/>
            <a:ext cx="11482086" cy="861774"/>
          </a:xfrm>
          <a:prstGeom prst="rect">
            <a:avLst/>
          </a:prstGeom>
          <a:noFill/>
        </p:spPr>
        <p:txBody>
          <a:bodyPr wrap="square">
            <a:spAutoFit/>
          </a:bodyPr>
          <a:lstStyle/>
          <a:p>
            <a:r>
              <a:rPr lang="en-US" sz="2500" dirty="0">
                <a:solidFill>
                  <a:srgbClr val="4A4A4A"/>
                </a:solidFill>
                <a:latin typeface="Roboto Black" panose="02000000000000000000" pitchFamily="2" charset="0"/>
                <a:ea typeface="Roboto Black" panose="02000000000000000000" pitchFamily="2" charset="0"/>
              </a:rPr>
              <a:t>Respondents who are close to someone with a disability prioritize </a:t>
            </a:r>
            <a:r>
              <a:rPr lang="en-US" sz="2500" baseline="0" dirty="0">
                <a:solidFill>
                  <a:srgbClr val="4A4A4A"/>
                </a:solidFill>
                <a:latin typeface="Roboto Black" panose="02000000000000000000" pitchFamily="2" charset="0"/>
                <a:ea typeface="Roboto Black" panose="02000000000000000000" pitchFamily="2" charset="0"/>
              </a:rPr>
              <a:t>information about personal care services about as much as transportation and housing. </a:t>
            </a:r>
          </a:p>
        </p:txBody>
      </p:sp>
    </p:spTree>
    <p:extLst>
      <p:ext uri="{BB962C8B-B14F-4D97-AF65-F5344CB8AC3E}">
        <p14:creationId xmlns:p14="http://schemas.microsoft.com/office/powerpoint/2010/main" val="37978413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9F561-8744-3CB7-4597-B9182C4B2B05}"/>
            </a:ext>
          </a:extLst>
        </p:cNvPr>
        <p:cNvGrpSpPr/>
        <p:nvPr/>
      </p:nvGrpSpPr>
      <p:grpSpPr>
        <a:xfrm>
          <a:off x="0" y="0"/>
          <a:ext cx="0" cy="0"/>
          <a:chOff x="0" y="0"/>
          <a:chExt cx="0" cy="0"/>
        </a:xfrm>
      </p:grpSpPr>
      <p:graphicFrame>
        <p:nvGraphicFramePr>
          <p:cNvPr id="6" name="Google Shape;599;p12">
            <a:extLst>
              <a:ext uri="{FF2B5EF4-FFF2-40B4-BE49-F238E27FC236}">
                <a16:creationId xmlns:a16="http://schemas.microsoft.com/office/drawing/2014/main" id="{309B8035-7F1C-7DAF-8FD8-CDEA6CA4200E}"/>
              </a:ext>
            </a:extLst>
          </p:cNvPr>
          <p:cNvGraphicFramePr/>
          <p:nvPr>
            <p:extLst>
              <p:ext uri="{D42A27DB-BD31-4B8C-83A1-F6EECF244321}">
                <p14:modId xmlns:p14="http://schemas.microsoft.com/office/powerpoint/2010/main" val="1575126860"/>
              </p:ext>
            </p:extLst>
          </p:nvPr>
        </p:nvGraphicFramePr>
        <p:xfrm>
          <a:off x="685800" y="1153834"/>
          <a:ext cx="10917936" cy="4851452"/>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E74F3E36-450F-8FFF-CC4B-42997636C9FA}"/>
              </a:ext>
            </a:extLst>
          </p:cNvPr>
          <p:cNvSpPr txBox="1"/>
          <p:nvPr/>
        </p:nvSpPr>
        <p:spPr>
          <a:xfrm>
            <a:off x="9843039" y="50845"/>
            <a:ext cx="1554480" cy="457200"/>
          </a:xfrm>
          <a:prstGeom prst="rect">
            <a:avLst/>
          </a:prstGeom>
          <a:solidFill>
            <a:schemeClr val="bg1"/>
          </a:solidFill>
          <a:ln>
            <a:solidFill>
              <a:schemeClr val="bg1"/>
            </a:solidFill>
          </a:ln>
        </p:spPr>
        <p:txBody>
          <a:bodyPr wrap="square" rtlCol="0">
            <a:spAutoFit/>
          </a:bodyPr>
          <a:lstStyle/>
          <a:p>
            <a:endParaRPr lang="en-US"/>
          </a:p>
        </p:txBody>
      </p:sp>
      <p:sp>
        <p:nvSpPr>
          <p:cNvPr id="11" name="TextBox 10">
            <a:extLst>
              <a:ext uri="{FF2B5EF4-FFF2-40B4-BE49-F238E27FC236}">
                <a16:creationId xmlns:a16="http://schemas.microsoft.com/office/drawing/2014/main" id="{9387C746-6914-AE20-2DBB-4F3792874578}"/>
              </a:ext>
            </a:extLst>
          </p:cNvPr>
          <p:cNvSpPr txBox="1"/>
          <p:nvPr/>
        </p:nvSpPr>
        <p:spPr>
          <a:xfrm>
            <a:off x="231494" y="-14950"/>
            <a:ext cx="11482086" cy="1246495"/>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Respondents who work with people with disabilities were </a:t>
            </a:r>
            <a:r>
              <a:rPr lang="en-US" sz="2500" dirty="0">
                <a:solidFill>
                  <a:srgbClr val="4A4A4A"/>
                </a:solidFill>
                <a:latin typeface="Roboto Black" panose="02000000000000000000" pitchFamily="2" charset="0"/>
                <a:ea typeface="Roboto Black" panose="02000000000000000000" pitchFamily="2" charset="0"/>
              </a:rPr>
              <a:t>the most likely to name</a:t>
            </a:r>
            <a:r>
              <a:rPr lang="en-US" sz="2500" baseline="0" dirty="0">
                <a:solidFill>
                  <a:srgbClr val="4A4A4A"/>
                </a:solidFill>
                <a:latin typeface="Roboto Black" panose="02000000000000000000" pitchFamily="2" charset="0"/>
                <a:ea typeface="Roboto Black" panose="02000000000000000000" pitchFamily="2" charset="0"/>
              </a:rPr>
              <a:t> transportation as a critical information need. Housing and employment are high areas of need. </a:t>
            </a:r>
          </a:p>
        </p:txBody>
      </p:sp>
      <p:sp>
        <p:nvSpPr>
          <p:cNvPr id="18" name="Text Box 2">
            <a:extLst>
              <a:ext uri="{FF2B5EF4-FFF2-40B4-BE49-F238E27FC236}">
                <a16:creationId xmlns:a16="http://schemas.microsoft.com/office/drawing/2014/main" id="{6DFEF9C0-0024-FEAE-CE80-D53443120E27}"/>
              </a:ext>
            </a:extLst>
          </p:cNvPr>
          <p:cNvSpPr txBox="1"/>
          <p:nvPr/>
        </p:nvSpPr>
        <p:spPr>
          <a:xfrm>
            <a:off x="333829" y="5754257"/>
            <a:ext cx="11063689"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Currently, what information do you need most to live independently</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18748761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8D294-8DE2-46A8-2FDC-FAF16AA139DC}"/>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9B012992-227F-54AC-B28E-2DD6E3A097AF}"/>
              </a:ext>
            </a:extLst>
          </p:cNvPr>
          <p:cNvSpPr txBox="1"/>
          <p:nvPr/>
        </p:nvSpPr>
        <p:spPr>
          <a:xfrm>
            <a:off x="704537" y="1806511"/>
            <a:ext cx="10103371" cy="2785378"/>
          </a:xfrm>
          <a:prstGeom prst="rect">
            <a:avLst/>
          </a:prstGeom>
          <a:noFill/>
        </p:spPr>
        <p:txBody>
          <a:bodyPr wrap="square">
            <a:spAutoFit/>
          </a:bodyPr>
          <a:lstStyle/>
          <a:p>
            <a:r>
              <a:rPr lang="en-US" sz="2500" dirty="0">
                <a:latin typeface=""/>
              </a:rPr>
              <a:t>Respondents who work with people with disabilities report higher levels of need across most categories, particularly transportation (82%), and housing (69%).  </a:t>
            </a:r>
          </a:p>
          <a:p>
            <a:endParaRPr lang="en-US" sz="2500" dirty="0">
              <a:latin typeface=""/>
            </a:endParaRPr>
          </a:p>
          <a:p>
            <a:endParaRPr lang="en-US" sz="2500" dirty="0">
              <a:latin typeface=""/>
            </a:endParaRPr>
          </a:p>
          <a:p>
            <a:r>
              <a:rPr lang="en-US" sz="2500" dirty="0">
                <a:latin typeface=""/>
              </a:rPr>
              <a:t>They also report higher demand for employment (61%) and assistance with benefits (56%).</a:t>
            </a:r>
          </a:p>
        </p:txBody>
      </p:sp>
      <p:sp>
        <p:nvSpPr>
          <p:cNvPr id="4" name="Text Box 2">
            <a:extLst>
              <a:ext uri="{FF2B5EF4-FFF2-40B4-BE49-F238E27FC236}">
                <a16:creationId xmlns:a16="http://schemas.microsoft.com/office/drawing/2014/main" id="{0B6CDD26-E691-52D0-670A-D6AA579EA286}"/>
              </a:ext>
            </a:extLst>
          </p:cNvPr>
          <p:cNvSpPr txBox="1"/>
          <p:nvPr/>
        </p:nvSpPr>
        <p:spPr>
          <a:xfrm>
            <a:off x="575956" y="5788045"/>
            <a:ext cx="10175192"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Currently, what information do you need most to live independently</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
        <p:nvSpPr>
          <p:cNvPr id="2" name="TextBox 1">
            <a:extLst>
              <a:ext uri="{FF2B5EF4-FFF2-40B4-BE49-F238E27FC236}">
                <a16:creationId xmlns:a16="http://schemas.microsoft.com/office/drawing/2014/main" id="{ADECAD8F-DC27-54CF-E666-1B8765DEEB87}"/>
              </a:ext>
            </a:extLst>
          </p:cNvPr>
          <p:cNvSpPr txBox="1"/>
          <p:nvPr/>
        </p:nvSpPr>
        <p:spPr>
          <a:xfrm>
            <a:off x="231494" y="-14950"/>
            <a:ext cx="11482086" cy="1246495"/>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Respondents who work with people with disabilities were </a:t>
            </a:r>
            <a:r>
              <a:rPr lang="en-US" sz="2500" dirty="0">
                <a:solidFill>
                  <a:srgbClr val="4A4A4A"/>
                </a:solidFill>
                <a:latin typeface="Roboto Black" panose="02000000000000000000" pitchFamily="2" charset="0"/>
                <a:ea typeface="Roboto Black" panose="02000000000000000000" pitchFamily="2" charset="0"/>
              </a:rPr>
              <a:t>the most likely to name</a:t>
            </a:r>
            <a:r>
              <a:rPr lang="en-US" sz="2500" baseline="0" dirty="0">
                <a:solidFill>
                  <a:srgbClr val="4A4A4A"/>
                </a:solidFill>
                <a:latin typeface="Roboto Black" panose="02000000000000000000" pitchFamily="2" charset="0"/>
                <a:ea typeface="Roboto Black" panose="02000000000000000000" pitchFamily="2" charset="0"/>
              </a:rPr>
              <a:t> transportation as a critical information need. Housing and employment are high areas of need. </a:t>
            </a:r>
          </a:p>
        </p:txBody>
      </p:sp>
    </p:spTree>
    <p:extLst>
      <p:ext uri="{BB962C8B-B14F-4D97-AF65-F5344CB8AC3E}">
        <p14:creationId xmlns:p14="http://schemas.microsoft.com/office/powerpoint/2010/main" val="21878136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0AC03-1319-1211-D090-44C661281C74}"/>
            </a:ext>
          </a:extLst>
        </p:cNvPr>
        <p:cNvGrpSpPr/>
        <p:nvPr/>
      </p:nvGrpSpPr>
      <p:grpSpPr>
        <a:xfrm>
          <a:off x="0" y="0"/>
          <a:ext cx="0" cy="0"/>
          <a:chOff x="0" y="0"/>
          <a:chExt cx="0" cy="0"/>
        </a:xfrm>
      </p:grpSpPr>
      <p:graphicFrame>
        <p:nvGraphicFramePr>
          <p:cNvPr id="6" name="Google Shape;599;p12">
            <a:extLst>
              <a:ext uri="{FF2B5EF4-FFF2-40B4-BE49-F238E27FC236}">
                <a16:creationId xmlns:a16="http://schemas.microsoft.com/office/drawing/2014/main" id="{224DEF26-7740-42B2-4D67-07F9D2D7A4E1}"/>
              </a:ext>
            </a:extLst>
          </p:cNvPr>
          <p:cNvGraphicFramePr/>
          <p:nvPr>
            <p:extLst>
              <p:ext uri="{D42A27DB-BD31-4B8C-83A1-F6EECF244321}">
                <p14:modId xmlns:p14="http://schemas.microsoft.com/office/powerpoint/2010/main" val="3652414891"/>
              </p:ext>
            </p:extLst>
          </p:nvPr>
        </p:nvGraphicFramePr>
        <p:xfrm>
          <a:off x="685800" y="1066749"/>
          <a:ext cx="10917936" cy="4851452"/>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647818FA-24E9-40FC-7B66-DF28AB70D665}"/>
              </a:ext>
            </a:extLst>
          </p:cNvPr>
          <p:cNvSpPr txBox="1"/>
          <p:nvPr/>
        </p:nvSpPr>
        <p:spPr>
          <a:xfrm>
            <a:off x="9843039" y="50845"/>
            <a:ext cx="1554480" cy="457200"/>
          </a:xfrm>
          <a:prstGeom prst="rect">
            <a:avLst/>
          </a:prstGeom>
          <a:solidFill>
            <a:schemeClr val="bg1"/>
          </a:solidFill>
          <a:ln>
            <a:solidFill>
              <a:schemeClr val="bg1"/>
            </a:solidFill>
          </a:ln>
        </p:spPr>
        <p:txBody>
          <a:bodyPr wrap="square" rtlCol="0">
            <a:spAutoFit/>
          </a:bodyPr>
          <a:lstStyle/>
          <a:p>
            <a:endParaRPr lang="en-US"/>
          </a:p>
        </p:txBody>
      </p:sp>
      <p:sp>
        <p:nvSpPr>
          <p:cNvPr id="11" name="TextBox 10">
            <a:extLst>
              <a:ext uri="{FF2B5EF4-FFF2-40B4-BE49-F238E27FC236}">
                <a16:creationId xmlns:a16="http://schemas.microsoft.com/office/drawing/2014/main" id="{28B3E210-47B2-2A0C-E7C6-D6E7328C10D2}"/>
              </a:ext>
            </a:extLst>
          </p:cNvPr>
          <p:cNvSpPr txBox="1"/>
          <p:nvPr/>
        </p:nvSpPr>
        <p:spPr>
          <a:xfrm>
            <a:off x="231494" y="117891"/>
            <a:ext cx="11482086" cy="86177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Self advocacy, </a:t>
            </a:r>
            <a:r>
              <a:rPr lang="en-US" sz="2500" dirty="0">
                <a:solidFill>
                  <a:srgbClr val="4A4A4A"/>
                </a:solidFill>
                <a:latin typeface="Roboto Black" panose="02000000000000000000" pitchFamily="2" charset="0"/>
                <a:ea typeface="Roboto Black" panose="02000000000000000000" pitchFamily="2" charset="0"/>
              </a:rPr>
              <a:t>workforce readiness, and securing stable housing top the list of high-priority skills.</a:t>
            </a:r>
            <a:endParaRPr lang="en-US" sz="2500" baseline="0" dirty="0">
              <a:solidFill>
                <a:srgbClr val="4A4A4A"/>
              </a:solidFill>
              <a:latin typeface="Roboto Black" panose="02000000000000000000" pitchFamily="2" charset="0"/>
              <a:ea typeface="Roboto Black" panose="02000000000000000000" pitchFamily="2" charset="0"/>
            </a:endParaRPr>
          </a:p>
        </p:txBody>
      </p:sp>
      <p:sp>
        <p:nvSpPr>
          <p:cNvPr id="18" name="Text Box 2">
            <a:extLst>
              <a:ext uri="{FF2B5EF4-FFF2-40B4-BE49-F238E27FC236}">
                <a16:creationId xmlns:a16="http://schemas.microsoft.com/office/drawing/2014/main" id="{F801AE7C-F5DA-9540-53B7-E3B5B43F9B4A}"/>
              </a:ext>
            </a:extLst>
          </p:cNvPr>
          <p:cNvSpPr txBox="1"/>
          <p:nvPr/>
        </p:nvSpPr>
        <p:spPr>
          <a:xfrm>
            <a:off x="231494" y="5884883"/>
            <a:ext cx="11482085"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What skills would you or the individuals you know with disabilities like assistance learning the most</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29061624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B0CC8-7A3A-1270-D4C6-782AB2CC718E}"/>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5E75FBC6-F9C1-C38C-FC6A-0147FE943651}"/>
              </a:ext>
            </a:extLst>
          </p:cNvPr>
          <p:cNvSpPr txBox="1"/>
          <p:nvPr/>
        </p:nvSpPr>
        <p:spPr>
          <a:xfrm>
            <a:off x="704537" y="1806511"/>
            <a:ext cx="10103371" cy="2785378"/>
          </a:xfrm>
          <a:prstGeom prst="rect">
            <a:avLst/>
          </a:prstGeom>
          <a:noFill/>
        </p:spPr>
        <p:txBody>
          <a:bodyPr wrap="square">
            <a:spAutoFit/>
          </a:bodyPr>
          <a:lstStyle/>
          <a:p>
            <a:r>
              <a:rPr lang="en-US" sz="2500" dirty="0">
                <a:latin typeface=""/>
              </a:rPr>
              <a:t>Self-advocacy (63%), job skills (56%), and housing-related skills (54%) are the most commonly identified areas for all survey respondents. </a:t>
            </a:r>
          </a:p>
          <a:p>
            <a:endParaRPr lang="en-US" sz="2500" dirty="0">
              <a:latin typeface=""/>
            </a:endParaRPr>
          </a:p>
          <a:p>
            <a:endParaRPr lang="en-US" sz="2500" dirty="0">
              <a:latin typeface=""/>
            </a:endParaRPr>
          </a:p>
          <a:p>
            <a:r>
              <a:rPr lang="en-US" sz="2500" dirty="0">
                <a:latin typeface=""/>
              </a:rPr>
              <a:t>About half also report interest in budgeting (52%), assistive technology (49%), and transportation use (49%).</a:t>
            </a:r>
          </a:p>
        </p:txBody>
      </p:sp>
      <p:sp>
        <p:nvSpPr>
          <p:cNvPr id="3" name="TextBox 2">
            <a:extLst>
              <a:ext uri="{FF2B5EF4-FFF2-40B4-BE49-F238E27FC236}">
                <a16:creationId xmlns:a16="http://schemas.microsoft.com/office/drawing/2014/main" id="{F4B74445-1876-213B-126B-19C6BE69A81C}"/>
              </a:ext>
            </a:extLst>
          </p:cNvPr>
          <p:cNvSpPr txBox="1"/>
          <p:nvPr/>
        </p:nvSpPr>
        <p:spPr>
          <a:xfrm>
            <a:off x="231494" y="204975"/>
            <a:ext cx="11482086" cy="86177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Self advocacy, </a:t>
            </a:r>
            <a:r>
              <a:rPr lang="en-US" sz="2500" dirty="0">
                <a:solidFill>
                  <a:srgbClr val="4A4A4A"/>
                </a:solidFill>
                <a:latin typeface="Roboto Black" panose="02000000000000000000" pitchFamily="2" charset="0"/>
                <a:ea typeface="Roboto Black" panose="02000000000000000000" pitchFamily="2" charset="0"/>
              </a:rPr>
              <a:t>workforce readiness, and securing stable housing top the list of high-priority skills.</a:t>
            </a:r>
            <a:endParaRPr lang="en-US" sz="2500" baseline="0" dirty="0">
              <a:solidFill>
                <a:srgbClr val="4A4A4A"/>
              </a:solidFill>
              <a:latin typeface="Roboto Black" panose="02000000000000000000" pitchFamily="2" charset="0"/>
              <a:ea typeface="Roboto Black" panose="02000000000000000000" pitchFamily="2" charset="0"/>
            </a:endParaRPr>
          </a:p>
        </p:txBody>
      </p:sp>
      <p:sp>
        <p:nvSpPr>
          <p:cNvPr id="6" name="Text Box 2">
            <a:extLst>
              <a:ext uri="{FF2B5EF4-FFF2-40B4-BE49-F238E27FC236}">
                <a16:creationId xmlns:a16="http://schemas.microsoft.com/office/drawing/2014/main" id="{C6E24082-C36B-84C5-C6AD-CBD93E788E53}"/>
              </a:ext>
            </a:extLst>
          </p:cNvPr>
          <p:cNvSpPr txBox="1"/>
          <p:nvPr/>
        </p:nvSpPr>
        <p:spPr>
          <a:xfrm>
            <a:off x="231494" y="5884883"/>
            <a:ext cx="11482085"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What skills would you or the individuals you know with disabilities like assistance learning the most</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38734248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A12BF-C32F-B3AC-C8FF-59072A5E4181}"/>
            </a:ext>
          </a:extLst>
        </p:cNvPr>
        <p:cNvGrpSpPr/>
        <p:nvPr/>
      </p:nvGrpSpPr>
      <p:grpSpPr>
        <a:xfrm>
          <a:off x="0" y="0"/>
          <a:ext cx="0" cy="0"/>
          <a:chOff x="0" y="0"/>
          <a:chExt cx="0" cy="0"/>
        </a:xfrm>
      </p:grpSpPr>
      <p:graphicFrame>
        <p:nvGraphicFramePr>
          <p:cNvPr id="6" name="Google Shape;599;p12">
            <a:extLst>
              <a:ext uri="{FF2B5EF4-FFF2-40B4-BE49-F238E27FC236}">
                <a16:creationId xmlns:a16="http://schemas.microsoft.com/office/drawing/2014/main" id="{ACB53E55-8FE5-FF4E-2E2C-04E46E7B7D0D}"/>
              </a:ext>
            </a:extLst>
          </p:cNvPr>
          <p:cNvGraphicFramePr/>
          <p:nvPr>
            <p:extLst>
              <p:ext uri="{D42A27DB-BD31-4B8C-83A1-F6EECF244321}">
                <p14:modId xmlns:p14="http://schemas.microsoft.com/office/powerpoint/2010/main" val="876863071"/>
              </p:ext>
            </p:extLst>
          </p:nvPr>
        </p:nvGraphicFramePr>
        <p:xfrm>
          <a:off x="685800" y="1066749"/>
          <a:ext cx="10917936" cy="4851452"/>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3F204946-84F8-10A5-1CD2-8CEDB49E99E4}"/>
              </a:ext>
            </a:extLst>
          </p:cNvPr>
          <p:cNvSpPr txBox="1"/>
          <p:nvPr/>
        </p:nvSpPr>
        <p:spPr>
          <a:xfrm>
            <a:off x="9843039" y="50845"/>
            <a:ext cx="1554480" cy="457200"/>
          </a:xfrm>
          <a:prstGeom prst="rect">
            <a:avLst/>
          </a:prstGeom>
          <a:solidFill>
            <a:schemeClr val="bg1"/>
          </a:solidFill>
          <a:ln>
            <a:solidFill>
              <a:schemeClr val="bg1"/>
            </a:solidFill>
          </a:ln>
        </p:spPr>
        <p:txBody>
          <a:bodyPr wrap="square" rtlCol="0">
            <a:spAutoFit/>
          </a:bodyPr>
          <a:lstStyle/>
          <a:p>
            <a:endParaRPr lang="en-US"/>
          </a:p>
        </p:txBody>
      </p:sp>
      <p:sp>
        <p:nvSpPr>
          <p:cNvPr id="11" name="TextBox 10">
            <a:extLst>
              <a:ext uri="{FF2B5EF4-FFF2-40B4-BE49-F238E27FC236}">
                <a16:creationId xmlns:a16="http://schemas.microsoft.com/office/drawing/2014/main" id="{49017E17-ED05-04DF-EB51-1CE67548620E}"/>
              </a:ext>
            </a:extLst>
          </p:cNvPr>
          <p:cNvSpPr txBox="1"/>
          <p:nvPr/>
        </p:nvSpPr>
        <p:spPr>
          <a:xfrm>
            <a:off x="231494" y="204975"/>
            <a:ext cx="11482086" cy="86177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A greater share of people with disabilities prioritize self-advocacy skills, and also focus on technology, housing, workplace and budgeting.</a:t>
            </a:r>
          </a:p>
        </p:txBody>
      </p:sp>
      <p:sp>
        <p:nvSpPr>
          <p:cNvPr id="2" name="Text Box 2">
            <a:extLst>
              <a:ext uri="{FF2B5EF4-FFF2-40B4-BE49-F238E27FC236}">
                <a16:creationId xmlns:a16="http://schemas.microsoft.com/office/drawing/2014/main" id="{5F1A2E3E-CD10-9B8B-7E13-F5EC96F69AB7}"/>
              </a:ext>
            </a:extLst>
          </p:cNvPr>
          <p:cNvSpPr txBox="1"/>
          <p:nvPr/>
        </p:nvSpPr>
        <p:spPr>
          <a:xfrm>
            <a:off x="231494" y="5884883"/>
            <a:ext cx="11482085"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What skills would you or the individuals you know with disabilities like assistance learning the most</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11336525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56201-CE68-F33D-E359-A2C1CFC26BE0}"/>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08B4CD32-3A06-8171-0132-62DA6B63A00E}"/>
              </a:ext>
            </a:extLst>
          </p:cNvPr>
          <p:cNvSpPr txBox="1"/>
          <p:nvPr/>
        </p:nvSpPr>
        <p:spPr>
          <a:xfrm>
            <a:off x="704537" y="1806511"/>
            <a:ext cx="10103371" cy="3170099"/>
          </a:xfrm>
          <a:prstGeom prst="rect">
            <a:avLst/>
          </a:prstGeom>
          <a:noFill/>
        </p:spPr>
        <p:txBody>
          <a:bodyPr wrap="square">
            <a:spAutoFit/>
          </a:bodyPr>
          <a:lstStyle/>
          <a:p>
            <a:r>
              <a:rPr lang="en-US" sz="2500" dirty="0">
                <a:latin typeface=""/>
              </a:rPr>
              <a:t>Self-advocacy is the most frequently selected skill (71%) among respondents with disabilities, followed by assistive technology (52%) and job skills (48%). </a:t>
            </a:r>
          </a:p>
          <a:p>
            <a:endParaRPr lang="en-US" sz="2500" dirty="0">
              <a:latin typeface=""/>
            </a:endParaRPr>
          </a:p>
          <a:p>
            <a:endParaRPr lang="en-US" sz="2500" dirty="0">
              <a:latin typeface=""/>
            </a:endParaRPr>
          </a:p>
          <a:p>
            <a:endParaRPr lang="en-US" sz="2500" dirty="0">
              <a:latin typeface=""/>
            </a:endParaRPr>
          </a:p>
          <a:p>
            <a:r>
              <a:rPr lang="en-US" sz="2500" dirty="0">
                <a:latin typeface=""/>
              </a:rPr>
              <a:t>Other areas, including budgeting and housing, are selected by about half of those living with disabilities.</a:t>
            </a:r>
          </a:p>
        </p:txBody>
      </p:sp>
      <p:sp>
        <p:nvSpPr>
          <p:cNvPr id="2" name="TextBox 1">
            <a:extLst>
              <a:ext uri="{FF2B5EF4-FFF2-40B4-BE49-F238E27FC236}">
                <a16:creationId xmlns:a16="http://schemas.microsoft.com/office/drawing/2014/main" id="{6B3AEDAE-EA4B-78D7-43E8-C1919EA1FE25}"/>
              </a:ext>
            </a:extLst>
          </p:cNvPr>
          <p:cNvSpPr txBox="1"/>
          <p:nvPr/>
        </p:nvSpPr>
        <p:spPr>
          <a:xfrm>
            <a:off x="231494" y="204975"/>
            <a:ext cx="11482086" cy="86177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A greater share of people with disabilities prioritize self-advocacy skills, and also focus on technology, housing, workplace and budgeting.</a:t>
            </a:r>
          </a:p>
        </p:txBody>
      </p:sp>
      <p:sp>
        <p:nvSpPr>
          <p:cNvPr id="4" name="Text Box 2">
            <a:extLst>
              <a:ext uri="{FF2B5EF4-FFF2-40B4-BE49-F238E27FC236}">
                <a16:creationId xmlns:a16="http://schemas.microsoft.com/office/drawing/2014/main" id="{871BF128-82D5-4396-B0D4-A302250C12A2}"/>
              </a:ext>
            </a:extLst>
          </p:cNvPr>
          <p:cNvSpPr txBox="1"/>
          <p:nvPr/>
        </p:nvSpPr>
        <p:spPr>
          <a:xfrm>
            <a:off x="231494" y="5884883"/>
            <a:ext cx="11482085"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What skills would you or the individuals you know with disabilities like assistance learning the most</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2730243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3149D-8C72-CF78-2FDB-5B5D267728E0}"/>
            </a:ext>
          </a:extLst>
        </p:cNvPr>
        <p:cNvGrpSpPr/>
        <p:nvPr/>
      </p:nvGrpSpPr>
      <p:grpSpPr>
        <a:xfrm>
          <a:off x="0" y="0"/>
          <a:ext cx="0" cy="0"/>
          <a:chOff x="0" y="0"/>
          <a:chExt cx="0" cy="0"/>
        </a:xfrm>
      </p:grpSpPr>
      <p:graphicFrame>
        <p:nvGraphicFramePr>
          <p:cNvPr id="6" name="Google Shape;599;p12">
            <a:extLst>
              <a:ext uri="{FF2B5EF4-FFF2-40B4-BE49-F238E27FC236}">
                <a16:creationId xmlns:a16="http://schemas.microsoft.com/office/drawing/2014/main" id="{F5C4FE93-2150-0E1A-8D02-FB3FE5A3D31A}"/>
              </a:ext>
            </a:extLst>
          </p:cNvPr>
          <p:cNvGraphicFramePr/>
          <p:nvPr>
            <p:extLst>
              <p:ext uri="{D42A27DB-BD31-4B8C-83A1-F6EECF244321}">
                <p14:modId xmlns:p14="http://schemas.microsoft.com/office/powerpoint/2010/main" val="2642237589"/>
              </p:ext>
            </p:extLst>
          </p:nvPr>
        </p:nvGraphicFramePr>
        <p:xfrm>
          <a:off x="685800" y="1290647"/>
          <a:ext cx="10917936" cy="4851452"/>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3D5AD463-0F48-C97F-42A1-D522DCEF9F9C}"/>
              </a:ext>
            </a:extLst>
          </p:cNvPr>
          <p:cNvSpPr txBox="1"/>
          <p:nvPr/>
        </p:nvSpPr>
        <p:spPr>
          <a:xfrm>
            <a:off x="9843039" y="50845"/>
            <a:ext cx="1554480" cy="457200"/>
          </a:xfrm>
          <a:prstGeom prst="rect">
            <a:avLst/>
          </a:prstGeom>
          <a:solidFill>
            <a:schemeClr val="bg1"/>
          </a:solidFill>
          <a:ln>
            <a:solidFill>
              <a:schemeClr val="bg1"/>
            </a:solidFill>
          </a:ln>
        </p:spPr>
        <p:txBody>
          <a:bodyPr wrap="square" rtlCol="0">
            <a:spAutoFit/>
          </a:bodyPr>
          <a:lstStyle/>
          <a:p>
            <a:endParaRPr lang="en-US"/>
          </a:p>
        </p:txBody>
      </p:sp>
      <p:sp>
        <p:nvSpPr>
          <p:cNvPr id="2" name="TextBox 1">
            <a:extLst>
              <a:ext uri="{FF2B5EF4-FFF2-40B4-BE49-F238E27FC236}">
                <a16:creationId xmlns:a16="http://schemas.microsoft.com/office/drawing/2014/main" id="{BB337F99-74FB-725B-AA34-85B605AD65DD}"/>
              </a:ext>
            </a:extLst>
          </p:cNvPr>
          <p:cNvSpPr txBox="1"/>
          <p:nvPr/>
        </p:nvSpPr>
        <p:spPr>
          <a:xfrm>
            <a:off x="231494" y="204975"/>
            <a:ext cx="11482086" cy="86177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Self-advocacy, workforce skills, and securing and maintaining housing are high areas of need for respondents close to someone with a disability. </a:t>
            </a:r>
          </a:p>
        </p:txBody>
      </p:sp>
      <p:sp>
        <p:nvSpPr>
          <p:cNvPr id="4" name="TextBox 3">
            <a:extLst>
              <a:ext uri="{FF2B5EF4-FFF2-40B4-BE49-F238E27FC236}">
                <a16:creationId xmlns:a16="http://schemas.microsoft.com/office/drawing/2014/main" id="{0FE7BB09-9481-ADA4-32CE-473BD37A7DE7}"/>
              </a:ext>
            </a:extLst>
          </p:cNvPr>
          <p:cNvSpPr txBox="1"/>
          <p:nvPr/>
        </p:nvSpPr>
        <p:spPr>
          <a:xfrm>
            <a:off x="562134" y="1535617"/>
            <a:ext cx="7127820" cy="369332"/>
          </a:xfrm>
          <a:prstGeom prst="rect">
            <a:avLst/>
          </a:prstGeom>
          <a:noFill/>
        </p:spPr>
        <p:txBody>
          <a:bodyPr wrap="square">
            <a:spAutoFit/>
          </a:bodyPr>
          <a:lstStyle/>
          <a:p>
            <a:r>
              <a:rPr lang="en-US" sz="1800" baseline="0" dirty="0">
                <a:solidFill>
                  <a:schemeClr val="tx1"/>
                </a:solidFill>
                <a:latin typeface="Roboto" panose="02000000000000000000" pitchFamily="2" charset="0"/>
                <a:ea typeface="Roboto" panose="02000000000000000000" pitchFamily="2" charset="0"/>
              </a:rPr>
              <a:t>Percent of respondents who are close to someone with a disability</a:t>
            </a:r>
            <a:endParaRPr lang="en-US" sz="1800" dirty="0">
              <a:solidFill>
                <a:schemeClr val="tx1"/>
              </a:solidFill>
              <a:latin typeface="Roboto" panose="02000000000000000000" pitchFamily="2" charset="0"/>
              <a:ea typeface="Roboto" panose="02000000000000000000" pitchFamily="2" charset="0"/>
            </a:endParaRPr>
          </a:p>
        </p:txBody>
      </p:sp>
      <p:sp>
        <p:nvSpPr>
          <p:cNvPr id="5" name="Text Box 2">
            <a:extLst>
              <a:ext uri="{FF2B5EF4-FFF2-40B4-BE49-F238E27FC236}">
                <a16:creationId xmlns:a16="http://schemas.microsoft.com/office/drawing/2014/main" id="{B9940C34-075E-E372-1625-74B149E47B04}"/>
              </a:ext>
            </a:extLst>
          </p:cNvPr>
          <p:cNvSpPr txBox="1"/>
          <p:nvPr/>
        </p:nvSpPr>
        <p:spPr>
          <a:xfrm>
            <a:off x="231494" y="5884883"/>
            <a:ext cx="11482085"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What skills would you or the individuals you know with disabilities like assistance learning the most</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36210414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535E5-0688-1828-F25A-E20DAE8346C2}"/>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C930B487-11BC-B48D-E07F-5D9422E6AE73}"/>
              </a:ext>
            </a:extLst>
          </p:cNvPr>
          <p:cNvSpPr txBox="1"/>
          <p:nvPr/>
        </p:nvSpPr>
        <p:spPr>
          <a:xfrm>
            <a:off x="704537" y="1806511"/>
            <a:ext cx="10103371" cy="3170099"/>
          </a:xfrm>
          <a:prstGeom prst="rect">
            <a:avLst/>
          </a:prstGeom>
          <a:noFill/>
        </p:spPr>
        <p:txBody>
          <a:bodyPr wrap="square">
            <a:spAutoFit/>
          </a:bodyPr>
          <a:lstStyle/>
          <a:p>
            <a:r>
              <a:rPr lang="en-US" sz="2500" dirty="0">
                <a:latin typeface=""/>
              </a:rPr>
              <a:t>Concern about skills areas is spread across several areas for respondents close to someone with a disability, including self-advocacy (56%), job skills (49%), and housing (49%). </a:t>
            </a:r>
          </a:p>
          <a:p>
            <a:endParaRPr lang="en-US" sz="2500" dirty="0">
              <a:latin typeface=""/>
            </a:endParaRPr>
          </a:p>
          <a:p>
            <a:endParaRPr lang="en-US" sz="2500" dirty="0">
              <a:latin typeface=""/>
            </a:endParaRPr>
          </a:p>
          <a:p>
            <a:endParaRPr lang="en-US" sz="2500" dirty="0">
              <a:latin typeface=""/>
            </a:endParaRPr>
          </a:p>
          <a:p>
            <a:r>
              <a:rPr lang="en-US" sz="2500" dirty="0">
                <a:latin typeface=""/>
              </a:rPr>
              <a:t>Most other categories are selected by about four in ten people close to someone with a disability.</a:t>
            </a:r>
          </a:p>
        </p:txBody>
      </p:sp>
      <p:sp>
        <p:nvSpPr>
          <p:cNvPr id="4" name="TextBox 3">
            <a:extLst>
              <a:ext uri="{FF2B5EF4-FFF2-40B4-BE49-F238E27FC236}">
                <a16:creationId xmlns:a16="http://schemas.microsoft.com/office/drawing/2014/main" id="{F11BFC05-7FA3-D9BE-8D6D-FB52BAF6238E}"/>
              </a:ext>
            </a:extLst>
          </p:cNvPr>
          <p:cNvSpPr txBox="1"/>
          <p:nvPr/>
        </p:nvSpPr>
        <p:spPr>
          <a:xfrm>
            <a:off x="231494" y="204975"/>
            <a:ext cx="11482086" cy="86177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Self-advocacy, workforce skills, and securing and maintaining housing are high areas of need for respondents close to someone with a disability. </a:t>
            </a:r>
          </a:p>
        </p:txBody>
      </p:sp>
      <p:sp>
        <p:nvSpPr>
          <p:cNvPr id="6" name="Text Box 2">
            <a:extLst>
              <a:ext uri="{FF2B5EF4-FFF2-40B4-BE49-F238E27FC236}">
                <a16:creationId xmlns:a16="http://schemas.microsoft.com/office/drawing/2014/main" id="{82758C6E-C0F4-F102-E269-154078FB2896}"/>
              </a:ext>
            </a:extLst>
          </p:cNvPr>
          <p:cNvSpPr txBox="1"/>
          <p:nvPr/>
        </p:nvSpPr>
        <p:spPr>
          <a:xfrm>
            <a:off x="231494" y="5884883"/>
            <a:ext cx="11482085"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What skills would you or the individuals you know with disabilities like assistance learning the most</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34665392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C5C0B-C0E1-19D7-3CA6-611DD68ABC5D}"/>
            </a:ext>
          </a:extLst>
        </p:cNvPr>
        <p:cNvGrpSpPr/>
        <p:nvPr/>
      </p:nvGrpSpPr>
      <p:grpSpPr>
        <a:xfrm>
          <a:off x="0" y="0"/>
          <a:ext cx="0" cy="0"/>
          <a:chOff x="0" y="0"/>
          <a:chExt cx="0" cy="0"/>
        </a:xfrm>
      </p:grpSpPr>
      <p:graphicFrame>
        <p:nvGraphicFramePr>
          <p:cNvPr id="6" name="Google Shape;599;p12">
            <a:extLst>
              <a:ext uri="{FF2B5EF4-FFF2-40B4-BE49-F238E27FC236}">
                <a16:creationId xmlns:a16="http://schemas.microsoft.com/office/drawing/2014/main" id="{0F2A607C-6EA9-739F-4912-7A28A74F997A}"/>
              </a:ext>
            </a:extLst>
          </p:cNvPr>
          <p:cNvGraphicFramePr/>
          <p:nvPr>
            <p:extLst>
              <p:ext uri="{D42A27DB-BD31-4B8C-83A1-F6EECF244321}">
                <p14:modId xmlns:p14="http://schemas.microsoft.com/office/powerpoint/2010/main" val="3372409969"/>
              </p:ext>
            </p:extLst>
          </p:nvPr>
        </p:nvGraphicFramePr>
        <p:xfrm>
          <a:off x="685800" y="1226403"/>
          <a:ext cx="10917936" cy="4851452"/>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58EDF0AD-2EFC-1CE2-6188-DB9FBAB202EB}"/>
              </a:ext>
            </a:extLst>
          </p:cNvPr>
          <p:cNvSpPr txBox="1"/>
          <p:nvPr/>
        </p:nvSpPr>
        <p:spPr>
          <a:xfrm>
            <a:off x="9843039" y="50845"/>
            <a:ext cx="1554480" cy="457200"/>
          </a:xfrm>
          <a:prstGeom prst="rect">
            <a:avLst/>
          </a:prstGeom>
          <a:solidFill>
            <a:schemeClr val="bg1"/>
          </a:solidFill>
          <a:ln>
            <a:solidFill>
              <a:schemeClr val="bg1"/>
            </a:solidFill>
          </a:ln>
        </p:spPr>
        <p:txBody>
          <a:bodyPr wrap="square" rtlCol="0">
            <a:spAutoFit/>
          </a:bodyPr>
          <a:lstStyle/>
          <a:p>
            <a:endParaRPr lang="en-US"/>
          </a:p>
        </p:txBody>
      </p:sp>
      <p:sp>
        <p:nvSpPr>
          <p:cNvPr id="11" name="TextBox 10">
            <a:extLst>
              <a:ext uri="{FF2B5EF4-FFF2-40B4-BE49-F238E27FC236}">
                <a16:creationId xmlns:a16="http://schemas.microsoft.com/office/drawing/2014/main" id="{D2FBD58F-B5B1-6CD0-56F0-EB787A9AC4AB}"/>
              </a:ext>
            </a:extLst>
          </p:cNvPr>
          <p:cNvSpPr txBox="1"/>
          <p:nvPr/>
        </p:nvSpPr>
        <p:spPr>
          <a:xfrm>
            <a:off x="231494" y="40085"/>
            <a:ext cx="11482086" cy="1246495"/>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Most professionals who work with people with disabilities prioritize job and transportation skills, along with finding and keeping housing, self-advocacy, and budgeting</a:t>
            </a:r>
            <a:r>
              <a:rPr lang="en-US" sz="2500" dirty="0">
                <a:solidFill>
                  <a:srgbClr val="4A4A4A"/>
                </a:solidFill>
                <a:latin typeface="Roboto Black" panose="02000000000000000000" pitchFamily="2" charset="0"/>
                <a:ea typeface="Roboto Black" panose="02000000000000000000" pitchFamily="2" charset="0"/>
              </a:rPr>
              <a:t>.</a:t>
            </a:r>
            <a:endParaRPr lang="en-US" sz="2500" baseline="0" dirty="0">
              <a:solidFill>
                <a:srgbClr val="4A4A4A"/>
              </a:solidFill>
              <a:latin typeface="Roboto Black" panose="02000000000000000000" pitchFamily="2" charset="0"/>
              <a:ea typeface="Roboto Black" panose="02000000000000000000" pitchFamily="2" charset="0"/>
            </a:endParaRPr>
          </a:p>
        </p:txBody>
      </p:sp>
      <p:sp>
        <p:nvSpPr>
          <p:cNvPr id="10" name="Text Box 2">
            <a:extLst>
              <a:ext uri="{FF2B5EF4-FFF2-40B4-BE49-F238E27FC236}">
                <a16:creationId xmlns:a16="http://schemas.microsoft.com/office/drawing/2014/main" id="{7C19DB3F-B0FD-0957-4151-0FF7034E7D9D}"/>
              </a:ext>
            </a:extLst>
          </p:cNvPr>
          <p:cNvSpPr txBox="1"/>
          <p:nvPr/>
        </p:nvSpPr>
        <p:spPr>
          <a:xfrm>
            <a:off x="231494" y="5884883"/>
            <a:ext cx="11482085"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What skills would you or the individuals you know with disabilities like assistance learning the most</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24955187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DE047-C56E-1864-52C9-75EC1CC29DDE}"/>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1FAF020C-D0D4-3120-D911-119731914D9C}"/>
              </a:ext>
            </a:extLst>
          </p:cNvPr>
          <p:cNvSpPr txBox="1"/>
          <p:nvPr/>
        </p:nvSpPr>
        <p:spPr>
          <a:xfrm>
            <a:off x="704537" y="1791523"/>
            <a:ext cx="10674663" cy="2785378"/>
          </a:xfrm>
          <a:prstGeom prst="rect">
            <a:avLst/>
          </a:prstGeom>
          <a:noFill/>
        </p:spPr>
        <p:txBody>
          <a:bodyPr wrap="square">
            <a:spAutoFit/>
          </a:bodyPr>
          <a:lstStyle/>
          <a:p>
            <a:r>
              <a:rPr lang="en-US" sz="2500" dirty="0">
                <a:latin typeface=""/>
              </a:rPr>
              <a:t>Respondents who work with people with disabilities report higher demand across most areas, particularly job skills (79%), transportation use (72%), and housing (69%). </a:t>
            </a:r>
          </a:p>
          <a:p>
            <a:endParaRPr lang="en-US" sz="2500" dirty="0">
              <a:latin typeface=""/>
            </a:endParaRPr>
          </a:p>
          <a:p>
            <a:endParaRPr lang="en-US" sz="2500" dirty="0">
              <a:latin typeface=""/>
            </a:endParaRPr>
          </a:p>
          <a:p>
            <a:endParaRPr lang="en-US" sz="2500" dirty="0">
              <a:latin typeface=""/>
            </a:endParaRPr>
          </a:p>
          <a:p>
            <a:r>
              <a:rPr lang="en-US" sz="2500" dirty="0">
                <a:latin typeface=""/>
              </a:rPr>
              <a:t>Interest is also high for self-advocacy (67%) and budgeting (66%).</a:t>
            </a:r>
          </a:p>
        </p:txBody>
      </p:sp>
      <p:sp>
        <p:nvSpPr>
          <p:cNvPr id="5" name="TextBox 4">
            <a:extLst>
              <a:ext uri="{FF2B5EF4-FFF2-40B4-BE49-F238E27FC236}">
                <a16:creationId xmlns:a16="http://schemas.microsoft.com/office/drawing/2014/main" id="{8386AC6E-7BF4-F11B-839A-23B74869B01A}"/>
              </a:ext>
            </a:extLst>
          </p:cNvPr>
          <p:cNvSpPr txBox="1"/>
          <p:nvPr/>
        </p:nvSpPr>
        <p:spPr>
          <a:xfrm>
            <a:off x="231494" y="40085"/>
            <a:ext cx="11482086" cy="1246495"/>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Most professionals who work with people with disabilities prioritize job and transportation skills, along with finding and keeping housing, self-advocacy, and budgeting</a:t>
            </a:r>
            <a:r>
              <a:rPr lang="en-US" sz="2500" dirty="0">
                <a:solidFill>
                  <a:srgbClr val="4A4A4A"/>
                </a:solidFill>
                <a:latin typeface="Roboto Black" panose="02000000000000000000" pitchFamily="2" charset="0"/>
                <a:ea typeface="Roboto Black" panose="02000000000000000000" pitchFamily="2" charset="0"/>
              </a:rPr>
              <a:t>.</a:t>
            </a:r>
            <a:endParaRPr lang="en-US" sz="2500" baseline="0" dirty="0">
              <a:solidFill>
                <a:srgbClr val="4A4A4A"/>
              </a:solidFill>
              <a:latin typeface="Roboto Black" panose="02000000000000000000" pitchFamily="2" charset="0"/>
              <a:ea typeface="Roboto Black" panose="02000000000000000000" pitchFamily="2" charset="0"/>
            </a:endParaRPr>
          </a:p>
        </p:txBody>
      </p:sp>
      <p:sp>
        <p:nvSpPr>
          <p:cNvPr id="6" name="Text Box 2">
            <a:extLst>
              <a:ext uri="{FF2B5EF4-FFF2-40B4-BE49-F238E27FC236}">
                <a16:creationId xmlns:a16="http://schemas.microsoft.com/office/drawing/2014/main" id="{1C88DF0B-398A-C04D-7F9E-47DC02F265F0}"/>
              </a:ext>
            </a:extLst>
          </p:cNvPr>
          <p:cNvSpPr txBox="1"/>
          <p:nvPr/>
        </p:nvSpPr>
        <p:spPr>
          <a:xfrm>
            <a:off x="231494" y="5884883"/>
            <a:ext cx="11482085"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What skills would you or the individuals you know with disabilities like assistance learning the most</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30848098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7C3AD-9CFA-BD45-BAAF-F087ECE953A8}"/>
            </a:ext>
          </a:extLst>
        </p:cNvPr>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017E97E7-5354-C22A-50EF-850D524309EC}"/>
              </a:ext>
            </a:extLst>
          </p:cNvPr>
          <p:cNvGraphicFramePr/>
          <p:nvPr>
            <p:extLst>
              <p:ext uri="{D42A27DB-BD31-4B8C-83A1-F6EECF244321}">
                <p14:modId xmlns:p14="http://schemas.microsoft.com/office/powerpoint/2010/main" val="1196444549"/>
              </p:ext>
            </p:extLst>
          </p:nvPr>
        </p:nvGraphicFramePr>
        <p:xfrm>
          <a:off x="659219" y="528390"/>
          <a:ext cx="10185989" cy="6366076"/>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105B2D4A-073C-45F1-E8EB-7A71CF25091C}"/>
              </a:ext>
            </a:extLst>
          </p:cNvPr>
          <p:cNvSpPr txBox="1"/>
          <p:nvPr/>
        </p:nvSpPr>
        <p:spPr>
          <a:xfrm>
            <a:off x="289371" y="104720"/>
            <a:ext cx="11783029" cy="47705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Most are interested in some form of support from other people with disabilities.</a:t>
            </a:r>
          </a:p>
        </p:txBody>
      </p:sp>
    </p:spTree>
    <p:extLst>
      <p:ext uri="{BB962C8B-B14F-4D97-AF65-F5344CB8AC3E}">
        <p14:creationId xmlns:p14="http://schemas.microsoft.com/office/powerpoint/2010/main" val="35899912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56AAB-1EAF-2044-ED5A-151FB4D9DA00}"/>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064B0B10-D738-048A-631E-B3C1006A2541}"/>
              </a:ext>
            </a:extLst>
          </p:cNvPr>
          <p:cNvSpPr txBox="1"/>
          <p:nvPr/>
        </p:nvSpPr>
        <p:spPr>
          <a:xfrm>
            <a:off x="254834" y="922094"/>
            <a:ext cx="11590053" cy="4770537"/>
          </a:xfrm>
          <a:prstGeom prst="rect">
            <a:avLst/>
          </a:prstGeom>
          <a:noFill/>
        </p:spPr>
        <p:txBody>
          <a:bodyPr wrap="square">
            <a:spAutoFit/>
          </a:bodyPr>
          <a:lstStyle/>
          <a:p>
            <a:r>
              <a:rPr lang="en-US" sz="2200" b="1" i="1" dirty="0">
                <a:latin typeface=""/>
              </a:rPr>
              <a:t>All respondents:</a:t>
            </a:r>
          </a:p>
          <a:p>
            <a:r>
              <a:rPr lang="en-US" sz="1900" dirty="0">
                <a:latin typeface=""/>
              </a:rPr>
              <a:t>Most respondents express interest in peer support (76%), while nearly one in five (21%) say they are not interested.</a:t>
            </a:r>
          </a:p>
          <a:p>
            <a:endParaRPr lang="en-US" sz="1500" dirty="0">
              <a:latin typeface=""/>
            </a:endParaRPr>
          </a:p>
          <a:p>
            <a:r>
              <a:rPr lang="en-US" sz="2200" b="1" i="1" dirty="0">
                <a:latin typeface=""/>
              </a:rPr>
              <a:t>People with disabilities:</a:t>
            </a:r>
          </a:p>
          <a:p>
            <a:r>
              <a:rPr lang="en-US" sz="1900" dirty="0">
                <a:latin typeface=""/>
              </a:rPr>
              <a:t>Interest in peer support is high among respondents with disabilities, with 77% saying they are interested and 19% not interested.</a:t>
            </a:r>
          </a:p>
          <a:p>
            <a:endParaRPr lang="en-US" sz="1500" dirty="0">
              <a:latin typeface=""/>
            </a:endParaRPr>
          </a:p>
          <a:p>
            <a:r>
              <a:rPr lang="en-US" sz="2200" b="1" i="1" dirty="0">
                <a:latin typeface=""/>
              </a:rPr>
              <a:t>People close to someone with a disability:</a:t>
            </a:r>
          </a:p>
          <a:p>
            <a:r>
              <a:rPr lang="en-US" sz="1900" dirty="0">
                <a:latin typeface=""/>
              </a:rPr>
              <a:t>Most respondents close to someone with a disability are interested (70%), though this is lower than other groups. About 28% say they are not interested.</a:t>
            </a:r>
          </a:p>
          <a:p>
            <a:endParaRPr lang="en-US" sz="1500" dirty="0">
              <a:latin typeface=""/>
            </a:endParaRPr>
          </a:p>
          <a:p>
            <a:r>
              <a:rPr lang="en-US" sz="2200" b="1" i="1" dirty="0">
                <a:latin typeface=""/>
              </a:rPr>
              <a:t>People who work with people with disabilities:</a:t>
            </a:r>
          </a:p>
          <a:p>
            <a:r>
              <a:rPr lang="en-US" sz="1900" dirty="0">
                <a:latin typeface=""/>
              </a:rPr>
              <a:t>Interest in peer support is highest among respondents who work with people with disabilities, with 89% saying they are interested and only 10% not interested.</a:t>
            </a:r>
          </a:p>
          <a:p>
            <a:endParaRPr lang="en-US" sz="1900" dirty="0">
              <a:latin typeface=""/>
            </a:endParaRPr>
          </a:p>
        </p:txBody>
      </p:sp>
      <p:sp>
        <p:nvSpPr>
          <p:cNvPr id="3" name="Text Box 2">
            <a:extLst>
              <a:ext uri="{FF2B5EF4-FFF2-40B4-BE49-F238E27FC236}">
                <a16:creationId xmlns:a16="http://schemas.microsoft.com/office/drawing/2014/main" id="{7E6E36A6-16CB-BFAE-6EBD-5B43711E8B9B}"/>
              </a:ext>
            </a:extLst>
          </p:cNvPr>
          <p:cNvSpPr txBox="1"/>
          <p:nvPr/>
        </p:nvSpPr>
        <p:spPr>
          <a:xfrm>
            <a:off x="978424" y="5814660"/>
            <a:ext cx="10175192"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Are you or people with disabilities in your life interested in peer support</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
        <p:nvSpPr>
          <p:cNvPr id="5" name="TextBox 4">
            <a:extLst>
              <a:ext uri="{FF2B5EF4-FFF2-40B4-BE49-F238E27FC236}">
                <a16:creationId xmlns:a16="http://schemas.microsoft.com/office/drawing/2014/main" id="{5AE5D897-B0C7-365E-34FB-32F0EEECD003}"/>
              </a:ext>
            </a:extLst>
          </p:cNvPr>
          <p:cNvSpPr txBox="1"/>
          <p:nvPr/>
        </p:nvSpPr>
        <p:spPr>
          <a:xfrm>
            <a:off x="254834" y="116294"/>
            <a:ext cx="11783029" cy="47705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Most are interested in some form of support from other people with disabilities.</a:t>
            </a:r>
          </a:p>
        </p:txBody>
      </p:sp>
    </p:spTree>
    <p:extLst>
      <p:ext uri="{BB962C8B-B14F-4D97-AF65-F5344CB8AC3E}">
        <p14:creationId xmlns:p14="http://schemas.microsoft.com/office/powerpoint/2010/main" val="40209450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E15FE-FDEF-EF86-0CA3-A73165E3F683}"/>
            </a:ext>
          </a:extLst>
        </p:cNvPr>
        <p:cNvGrpSpPr/>
        <p:nvPr/>
      </p:nvGrpSpPr>
      <p:grpSpPr>
        <a:xfrm>
          <a:off x="0" y="0"/>
          <a:ext cx="0" cy="0"/>
          <a:chOff x="0" y="0"/>
          <a:chExt cx="0" cy="0"/>
        </a:xfrm>
      </p:grpSpPr>
      <p:graphicFrame>
        <p:nvGraphicFramePr>
          <p:cNvPr id="6" name="Google Shape;599;p12">
            <a:extLst>
              <a:ext uri="{FF2B5EF4-FFF2-40B4-BE49-F238E27FC236}">
                <a16:creationId xmlns:a16="http://schemas.microsoft.com/office/drawing/2014/main" id="{F1F2726B-20C6-4F8B-8405-0E134EB6DE80}"/>
              </a:ext>
            </a:extLst>
          </p:cNvPr>
          <p:cNvGraphicFramePr/>
          <p:nvPr>
            <p:extLst>
              <p:ext uri="{D42A27DB-BD31-4B8C-83A1-F6EECF244321}">
                <p14:modId xmlns:p14="http://schemas.microsoft.com/office/powerpoint/2010/main" val="206709055"/>
              </p:ext>
            </p:extLst>
          </p:nvPr>
        </p:nvGraphicFramePr>
        <p:xfrm>
          <a:off x="685800" y="1066749"/>
          <a:ext cx="10917936" cy="4851452"/>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804441C8-4E85-A503-B520-1BD4E76A91DE}"/>
              </a:ext>
            </a:extLst>
          </p:cNvPr>
          <p:cNvSpPr txBox="1"/>
          <p:nvPr/>
        </p:nvSpPr>
        <p:spPr>
          <a:xfrm>
            <a:off x="9843039" y="50845"/>
            <a:ext cx="1554480" cy="457200"/>
          </a:xfrm>
          <a:prstGeom prst="rect">
            <a:avLst/>
          </a:prstGeom>
          <a:solidFill>
            <a:schemeClr val="bg1"/>
          </a:solidFill>
          <a:ln>
            <a:solidFill>
              <a:schemeClr val="bg1"/>
            </a:solidFill>
          </a:ln>
        </p:spPr>
        <p:txBody>
          <a:bodyPr wrap="square" rtlCol="0">
            <a:spAutoFit/>
          </a:bodyPr>
          <a:lstStyle/>
          <a:p>
            <a:endParaRPr lang="en-US"/>
          </a:p>
        </p:txBody>
      </p:sp>
      <p:sp>
        <p:nvSpPr>
          <p:cNvPr id="11" name="TextBox 10">
            <a:extLst>
              <a:ext uri="{FF2B5EF4-FFF2-40B4-BE49-F238E27FC236}">
                <a16:creationId xmlns:a16="http://schemas.microsoft.com/office/drawing/2014/main" id="{B73444B4-E8DB-7897-4D14-D3114168F689}"/>
              </a:ext>
            </a:extLst>
          </p:cNvPr>
          <p:cNvSpPr txBox="1"/>
          <p:nvPr/>
        </p:nvSpPr>
        <p:spPr>
          <a:xfrm>
            <a:off x="231494" y="204975"/>
            <a:ext cx="11482086" cy="47705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Most say social activities and support groups would be helpful peer support.</a:t>
            </a:r>
          </a:p>
        </p:txBody>
      </p:sp>
      <p:sp>
        <p:nvSpPr>
          <p:cNvPr id="18" name="Text Box 2">
            <a:extLst>
              <a:ext uri="{FF2B5EF4-FFF2-40B4-BE49-F238E27FC236}">
                <a16:creationId xmlns:a16="http://schemas.microsoft.com/office/drawing/2014/main" id="{FAF656C2-E50E-5457-35B0-97E4651CA0C9}"/>
              </a:ext>
            </a:extLst>
          </p:cNvPr>
          <p:cNvSpPr txBox="1"/>
          <p:nvPr/>
        </p:nvSpPr>
        <p:spPr>
          <a:xfrm>
            <a:off x="231492" y="5841341"/>
            <a:ext cx="11960507"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What kind of peer support would help most</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18797786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AF79D-870E-49A3-85AE-A40FBFC91ED2}"/>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4F003295-1535-14EC-B852-219A84DC16E3}"/>
              </a:ext>
            </a:extLst>
          </p:cNvPr>
          <p:cNvSpPr txBox="1"/>
          <p:nvPr/>
        </p:nvSpPr>
        <p:spPr>
          <a:xfrm>
            <a:off x="254834" y="1454529"/>
            <a:ext cx="11590053" cy="3216265"/>
          </a:xfrm>
          <a:prstGeom prst="rect">
            <a:avLst/>
          </a:prstGeom>
          <a:noFill/>
        </p:spPr>
        <p:txBody>
          <a:bodyPr wrap="square">
            <a:spAutoFit/>
          </a:bodyPr>
          <a:lstStyle/>
          <a:p>
            <a:r>
              <a:rPr lang="en-US" sz="2300" dirty="0">
                <a:latin typeface=""/>
              </a:rPr>
              <a:t>A majority of all respondents believe support groups (67%) and social activities (67%) would be the most helpful form of peer support, but about half (50%) think one-on-one mentoring could be useful. </a:t>
            </a:r>
          </a:p>
          <a:p>
            <a:endParaRPr lang="en-US" sz="2300" dirty="0">
              <a:latin typeface=""/>
            </a:endParaRPr>
          </a:p>
          <a:p>
            <a:endParaRPr lang="en-US" sz="2300" dirty="0">
              <a:latin typeface=""/>
            </a:endParaRPr>
          </a:p>
          <a:p>
            <a:endParaRPr lang="en-US" sz="2300" dirty="0">
              <a:latin typeface=""/>
            </a:endParaRPr>
          </a:p>
          <a:p>
            <a:r>
              <a:rPr lang="en-US" sz="2300" dirty="0">
                <a:latin typeface=""/>
              </a:rPr>
              <a:t>About 4 in 10 think issue-specific support groups (44%) and family support (42%) are helpful. </a:t>
            </a:r>
          </a:p>
          <a:p>
            <a:endParaRPr lang="en-US" sz="1900" dirty="0">
              <a:latin typeface=""/>
            </a:endParaRPr>
          </a:p>
        </p:txBody>
      </p:sp>
      <p:sp>
        <p:nvSpPr>
          <p:cNvPr id="5" name="Text Box 2">
            <a:extLst>
              <a:ext uri="{FF2B5EF4-FFF2-40B4-BE49-F238E27FC236}">
                <a16:creationId xmlns:a16="http://schemas.microsoft.com/office/drawing/2014/main" id="{AAE3169A-2959-6531-B5C0-1B55055AEEF7}"/>
              </a:ext>
            </a:extLst>
          </p:cNvPr>
          <p:cNvSpPr txBox="1"/>
          <p:nvPr/>
        </p:nvSpPr>
        <p:spPr>
          <a:xfrm>
            <a:off x="231492" y="5841341"/>
            <a:ext cx="11960507"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What kind of peer support would help most</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
        <p:nvSpPr>
          <p:cNvPr id="3" name="TextBox 2">
            <a:extLst>
              <a:ext uri="{FF2B5EF4-FFF2-40B4-BE49-F238E27FC236}">
                <a16:creationId xmlns:a16="http://schemas.microsoft.com/office/drawing/2014/main" id="{621DEB79-A4D5-FDAA-1C08-55647AC77684}"/>
              </a:ext>
            </a:extLst>
          </p:cNvPr>
          <p:cNvSpPr txBox="1"/>
          <p:nvPr/>
        </p:nvSpPr>
        <p:spPr>
          <a:xfrm>
            <a:off x="231492" y="285997"/>
            <a:ext cx="11482086" cy="47705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Most say social activities and support groups would be helpful peer support.</a:t>
            </a:r>
          </a:p>
        </p:txBody>
      </p:sp>
    </p:spTree>
    <p:extLst>
      <p:ext uri="{BB962C8B-B14F-4D97-AF65-F5344CB8AC3E}">
        <p14:creationId xmlns:p14="http://schemas.microsoft.com/office/powerpoint/2010/main" val="20319607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FDFDB-A916-83DC-E00D-E48258687502}"/>
            </a:ext>
          </a:extLst>
        </p:cNvPr>
        <p:cNvGrpSpPr/>
        <p:nvPr/>
      </p:nvGrpSpPr>
      <p:grpSpPr>
        <a:xfrm>
          <a:off x="0" y="0"/>
          <a:ext cx="0" cy="0"/>
          <a:chOff x="0" y="0"/>
          <a:chExt cx="0" cy="0"/>
        </a:xfrm>
      </p:grpSpPr>
      <p:graphicFrame>
        <p:nvGraphicFramePr>
          <p:cNvPr id="6" name="Google Shape;599;p12">
            <a:extLst>
              <a:ext uri="{FF2B5EF4-FFF2-40B4-BE49-F238E27FC236}">
                <a16:creationId xmlns:a16="http://schemas.microsoft.com/office/drawing/2014/main" id="{72B3E6D6-8D85-D949-2EDD-E6E557045FAE}"/>
              </a:ext>
            </a:extLst>
          </p:cNvPr>
          <p:cNvGraphicFramePr/>
          <p:nvPr>
            <p:extLst>
              <p:ext uri="{D42A27DB-BD31-4B8C-83A1-F6EECF244321}">
                <p14:modId xmlns:p14="http://schemas.microsoft.com/office/powerpoint/2010/main" val="1150694659"/>
              </p:ext>
            </p:extLst>
          </p:nvPr>
        </p:nvGraphicFramePr>
        <p:xfrm>
          <a:off x="685800" y="1066749"/>
          <a:ext cx="10917936" cy="4851452"/>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BA45CEF4-68BE-BC2A-0DFB-65DBC816DBA0}"/>
              </a:ext>
            </a:extLst>
          </p:cNvPr>
          <p:cNvSpPr txBox="1"/>
          <p:nvPr/>
        </p:nvSpPr>
        <p:spPr>
          <a:xfrm>
            <a:off x="9843039" y="50845"/>
            <a:ext cx="1554480" cy="457200"/>
          </a:xfrm>
          <a:prstGeom prst="rect">
            <a:avLst/>
          </a:prstGeom>
          <a:solidFill>
            <a:schemeClr val="bg1"/>
          </a:solidFill>
          <a:ln>
            <a:solidFill>
              <a:schemeClr val="bg1"/>
            </a:solidFill>
          </a:ln>
        </p:spPr>
        <p:txBody>
          <a:bodyPr wrap="square" rtlCol="0">
            <a:spAutoFit/>
          </a:bodyPr>
          <a:lstStyle/>
          <a:p>
            <a:endParaRPr lang="en-US"/>
          </a:p>
        </p:txBody>
      </p:sp>
      <p:sp>
        <p:nvSpPr>
          <p:cNvPr id="11" name="TextBox 10">
            <a:extLst>
              <a:ext uri="{FF2B5EF4-FFF2-40B4-BE49-F238E27FC236}">
                <a16:creationId xmlns:a16="http://schemas.microsoft.com/office/drawing/2014/main" id="{E764AD05-99C1-E930-95B1-6327D046B317}"/>
              </a:ext>
            </a:extLst>
          </p:cNvPr>
          <p:cNvSpPr txBox="1"/>
          <p:nvPr/>
        </p:nvSpPr>
        <p:spPr>
          <a:xfrm>
            <a:off x="231493" y="170250"/>
            <a:ext cx="11574683" cy="86177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Respondents with disabilities also want social activities and support groups, and about half say mentoring and support groups on special issues would help.</a:t>
            </a:r>
          </a:p>
        </p:txBody>
      </p:sp>
      <p:sp>
        <p:nvSpPr>
          <p:cNvPr id="2" name="Text Box 2">
            <a:extLst>
              <a:ext uri="{FF2B5EF4-FFF2-40B4-BE49-F238E27FC236}">
                <a16:creationId xmlns:a16="http://schemas.microsoft.com/office/drawing/2014/main" id="{288C4BEC-A518-7C26-9F3F-1E186C1CC8E3}"/>
              </a:ext>
            </a:extLst>
          </p:cNvPr>
          <p:cNvSpPr txBox="1"/>
          <p:nvPr/>
        </p:nvSpPr>
        <p:spPr>
          <a:xfrm>
            <a:off x="231492" y="5913911"/>
            <a:ext cx="11960507"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What kind of peer support would help most</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24971758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CC9DB-8DAD-150B-8578-27915BC6ADA3}"/>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715B1F52-C65D-5C9A-575D-D94DE8C74D74}"/>
              </a:ext>
            </a:extLst>
          </p:cNvPr>
          <p:cNvSpPr txBox="1"/>
          <p:nvPr/>
        </p:nvSpPr>
        <p:spPr>
          <a:xfrm>
            <a:off x="216123" y="1894368"/>
            <a:ext cx="11590053" cy="707886"/>
          </a:xfrm>
          <a:prstGeom prst="rect">
            <a:avLst/>
          </a:prstGeom>
          <a:noFill/>
        </p:spPr>
        <p:txBody>
          <a:bodyPr wrap="square">
            <a:spAutoFit/>
          </a:bodyPr>
          <a:lstStyle/>
          <a:p>
            <a:r>
              <a:rPr lang="en-US" sz="2000" dirty="0">
                <a:latin typeface=""/>
              </a:rPr>
              <a:t>Most respondents with a disability want support groups (73%) and social activities (59%), but nearly half think one-on-one mentoring (51%) and issue-specific support groups would be helpful.</a:t>
            </a:r>
          </a:p>
        </p:txBody>
      </p:sp>
      <p:sp>
        <p:nvSpPr>
          <p:cNvPr id="4" name="TextBox 3">
            <a:extLst>
              <a:ext uri="{FF2B5EF4-FFF2-40B4-BE49-F238E27FC236}">
                <a16:creationId xmlns:a16="http://schemas.microsoft.com/office/drawing/2014/main" id="{F96CECAB-1547-FF38-1D97-3BE3F1B2D6AD}"/>
              </a:ext>
            </a:extLst>
          </p:cNvPr>
          <p:cNvSpPr txBox="1"/>
          <p:nvPr/>
        </p:nvSpPr>
        <p:spPr>
          <a:xfrm>
            <a:off x="231493" y="100800"/>
            <a:ext cx="11574683" cy="86177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Respondents with disabilities also want social activities and support groups, and about half say mentoring and support groups on special issues would help.</a:t>
            </a:r>
          </a:p>
        </p:txBody>
      </p:sp>
      <p:sp>
        <p:nvSpPr>
          <p:cNvPr id="5" name="Text Box 2">
            <a:extLst>
              <a:ext uri="{FF2B5EF4-FFF2-40B4-BE49-F238E27FC236}">
                <a16:creationId xmlns:a16="http://schemas.microsoft.com/office/drawing/2014/main" id="{39BF340C-8577-0D21-4C65-463A53982D3B}"/>
              </a:ext>
            </a:extLst>
          </p:cNvPr>
          <p:cNvSpPr txBox="1"/>
          <p:nvPr/>
        </p:nvSpPr>
        <p:spPr>
          <a:xfrm>
            <a:off x="231492" y="5884883"/>
            <a:ext cx="11960507"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What kind of peer support would help most</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830500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7CEDB-EEF3-CC10-637A-4BC547C9444B}"/>
            </a:ext>
          </a:extLst>
        </p:cNvPr>
        <p:cNvGrpSpPr/>
        <p:nvPr/>
      </p:nvGrpSpPr>
      <p:grpSpPr>
        <a:xfrm>
          <a:off x="0" y="0"/>
          <a:ext cx="0" cy="0"/>
          <a:chOff x="0" y="0"/>
          <a:chExt cx="0" cy="0"/>
        </a:xfrm>
      </p:grpSpPr>
      <p:graphicFrame>
        <p:nvGraphicFramePr>
          <p:cNvPr id="6" name="Google Shape;599;p12">
            <a:extLst>
              <a:ext uri="{FF2B5EF4-FFF2-40B4-BE49-F238E27FC236}">
                <a16:creationId xmlns:a16="http://schemas.microsoft.com/office/drawing/2014/main" id="{8786311D-50DC-5865-AA85-4F4AFC222CF6}"/>
              </a:ext>
            </a:extLst>
          </p:cNvPr>
          <p:cNvGraphicFramePr/>
          <p:nvPr>
            <p:extLst>
              <p:ext uri="{D42A27DB-BD31-4B8C-83A1-F6EECF244321}">
                <p14:modId xmlns:p14="http://schemas.microsoft.com/office/powerpoint/2010/main" val="179825035"/>
              </p:ext>
            </p:extLst>
          </p:nvPr>
        </p:nvGraphicFramePr>
        <p:xfrm>
          <a:off x="685800" y="1066749"/>
          <a:ext cx="10917936" cy="4851452"/>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E9823740-4F76-78AB-4A54-DB08AB516ABD}"/>
              </a:ext>
            </a:extLst>
          </p:cNvPr>
          <p:cNvSpPr txBox="1"/>
          <p:nvPr/>
        </p:nvSpPr>
        <p:spPr>
          <a:xfrm>
            <a:off x="9843039" y="50845"/>
            <a:ext cx="1554480" cy="457200"/>
          </a:xfrm>
          <a:prstGeom prst="rect">
            <a:avLst/>
          </a:prstGeom>
          <a:solidFill>
            <a:schemeClr val="bg1"/>
          </a:solidFill>
          <a:ln>
            <a:solidFill>
              <a:schemeClr val="bg1"/>
            </a:solidFill>
          </a:ln>
        </p:spPr>
        <p:txBody>
          <a:bodyPr wrap="square" rtlCol="0">
            <a:spAutoFit/>
          </a:bodyPr>
          <a:lstStyle/>
          <a:p>
            <a:endParaRPr lang="en-US"/>
          </a:p>
        </p:txBody>
      </p:sp>
      <p:sp>
        <p:nvSpPr>
          <p:cNvPr id="11" name="TextBox 10">
            <a:extLst>
              <a:ext uri="{FF2B5EF4-FFF2-40B4-BE49-F238E27FC236}">
                <a16:creationId xmlns:a16="http://schemas.microsoft.com/office/drawing/2014/main" id="{797A23E3-8A04-4079-E23A-8FCB0DC2884E}"/>
              </a:ext>
            </a:extLst>
          </p:cNvPr>
          <p:cNvSpPr txBox="1"/>
          <p:nvPr/>
        </p:nvSpPr>
        <p:spPr>
          <a:xfrm>
            <a:off x="231493" y="170250"/>
            <a:ext cx="11574683" cy="86177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Social activities and support groups are top for respondents</a:t>
            </a:r>
            <a:r>
              <a:rPr lang="en-US" sz="2500" dirty="0">
                <a:solidFill>
                  <a:srgbClr val="4A4A4A"/>
                </a:solidFill>
                <a:latin typeface="Roboto Black" panose="02000000000000000000" pitchFamily="2" charset="0"/>
                <a:ea typeface="Roboto Black" panose="02000000000000000000" pitchFamily="2" charset="0"/>
              </a:rPr>
              <a:t> close to a person with a disability</a:t>
            </a:r>
            <a:r>
              <a:rPr lang="en-US" sz="2500" baseline="0" dirty="0">
                <a:solidFill>
                  <a:srgbClr val="4A4A4A"/>
                </a:solidFill>
                <a:latin typeface="Roboto Black" panose="02000000000000000000" pitchFamily="2" charset="0"/>
                <a:ea typeface="Roboto Black" panose="02000000000000000000" pitchFamily="2" charset="0"/>
              </a:rPr>
              <a:t>, but around 4 in ten want mentorin</a:t>
            </a:r>
            <a:r>
              <a:rPr lang="en-US" sz="2500" dirty="0">
                <a:solidFill>
                  <a:srgbClr val="4A4A4A"/>
                </a:solidFill>
                <a:latin typeface="Roboto Black" panose="02000000000000000000" pitchFamily="2" charset="0"/>
                <a:ea typeface="Roboto Black" panose="02000000000000000000" pitchFamily="2" charset="0"/>
              </a:rPr>
              <a:t>g and family support</a:t>
            </a:r>
            <a:r>
              <a:rPr lang="en-US" sz="2500" baseline="0" dirty="0">
                <a:solidFill>
                  <a:srgbClr val="4A4A4A"/>
                </a:solidFill>
                <a:latin typeface="Roboto Black" panose="02000000000000000000" pitchFamily="2" charset="0"/>
                <a:ea typeface="Roboto Black" panose="02000000000000000000" pitchFamily="2" charset="0"/>
              </a:rPr>
              <a:t>.</a:t>
            </a:r>
          </a:p>
        </p:txBody>
      </p:sp>
      <p:sp>
        <p:nvSpPr>
          <p:cNvPr id="2" name="Text Box 2">
            <a:extLst>
              <a:ext uri="{FF2B5EF4-FFF2-40B4-BE49-F238E27FC236}">
                <a16:creationId xmlns:a16="http://schemas.microsoft.com/office/drawing/2014/main" id="{CDA38458-7705-D507-0ADF-4AE956800EF3}"/>
              </a:ext>
            </a:extLst>
          </p:cNvPr>
          <p:cNvSpPr txBox="1"/>
          <p:nvPr/>
        </p:nvSpPr>
        <p:spPr>
          <a:xfrm>
            <a:off x="231492" y="5913911"/>
            <a:ext cx="11960507"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What kind of peer support would help most</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6301286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13243-6149-7436-BFF3-2EC3D758F69C}"/>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19E36366-FF9D-F54E-107F-5E96BAAA7017}"/>
              </a:ext>
            </a:extLst>
          </p:cNvPr>
          <p:cNvSpPr txBox="1"/>
          <p:nvPr/>
        </p:nvSpPr>
        <p:spPr>
          <a:xfrm>
            <a:off x="254834" y="1605000"/>
            <a:ext cx="11590053" cy="2508379"/>
          </a:xfrm>
          <a:prstGeom prst="rect">
            <a:avLst/>
          </a:prstGeom>
          <a:noFill/>
        </p:spPr>
        <p:txBody>
          <a:bodyPr wrap="square">
            <a:spAutoFit/>
          </a:bodyPr>
          <a:lstStyle/>
          <a:p>
            <a:r>
              <a:rPr lang="en-US" sz="2300" dirty="0">
                <a:latin typeface=""/>
              </a:rPr>
              <a:t>Respondents who are close to someone with a disability also think support groups (65%) and social activities (58%) would be helpful forms of peer support. </a:t>
            </a:r>
          </a:p>
          <a:p>
            <a:endParaRPr lang="en-US" sz="2300" dirty="0">
              <a:latin typeface=""/>
            </a:endParaRPr>
          </a:p>
          <a:p>
            <a:endParaRPr lang="en-US" sz="2300" dirty="0">
              <a:latin typeface=""/>
            </a:endParaRPr>
          </a:p>
          <a:p>
            <a:endParaRPr lang="en-US" sz="2300" dirty="0">
              <a:latin typeface=""/>
            </a:endParaRPr>
          </a:p>
          <a:p>
            <a:r>
              <a:rPr lang="en-US" sz="2300" dirty="0">
                <a:latin typeface=""/>
              </a:rPr>
              <a:t>Mentoring (45%) and family support (40%), are cited by smaller shares.</a:t>
            </a:r>
          </a:p>
          <a:p>
            <a:endParaRPr lang="en-US" sz="1900" dirty="0">
              <a:latin typeface=""/>
            </a:endParaRPr>
          </a:p>
        </p:txBody>
      </p:sp>
      <p:sp>
        <p:nvSpPr>
          <p:cNvPr id="4" name="TextBox 3">
            <a:extLst>
              <a:ext uri="{FF2B5EF4-FFF2-40B4-BE49-F238E27FC236}">
                <a16:creationId xmlns:a16="http://schemas.microsoft.com/office/drawing/2014/main" id="{164C0C5D-C000-AA94-BD4D-3FE7D4449399}"/>
              </a:ext>
            </a:extLst>
          </p:cNvPr>
          <p:cNvSpPr txBox="1"/>
          <p:nvPr/>
        </p:nvSpPr>
        <p:spPr>
          <a:xfrm>
            <a:off x="231493" y="89225"/>
            <a:ext cx="11574683" cy="86177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Social activities and support groups are top for respondents</a:t>
            </a:r>
            <a:r>
              <a:rPr lang="en-US" sz="2500" dirty="0">
                <a:solidFill>
                  <a:srgbClr val="4A4A4A"/>
                </a:solidFill>
                <a:latin typeface="Roboto Black" panose="02000000000000000000" pitchFamily="2" charset="0"/>
                <a:ea typeface="Roboto Black" panose="02000000000000000000" pitchFamily="2" charset="0"/>
              </a:rPr>
              <a:t> close to a person with a disability</a:t>
            </a:r>
            <a:r>
              <a:rPr lang="en-US" sz="2500" baseline="0" dirty="0">
                <a:solidFill>
                  <a:srgbClr val="4A4A4A"/>
                </a:solidFill>
                <a:latin typeface="Roboto Black" panose="02000000000000000000" pitchFamily="2" charset="0"/>
                <a:ea typeface="Roboto Black" panose="02000000000000000000" pitchFamily="2" charset="0"/>
              </a:rPr>
              <a:t>, but around 4 in ten want mentorin</a:t>
            </a:r>
            <a:r>
              <a:rPr lang="en-US" sz="2500" dirty="0">
                <a:solidFill>
                  <a:srgbClr val="4A4A4A"/>
                </a:solidFill>
                <a:latin typeface="Roboto Black" panose="02000000000000000000" pitchFamily="2" charset="0"/>
                <a:ea typeface="Roboto Black" panose="02000000000000000000" pitchFamily="2" charset="0"/>
              </a:rPr>
              <a:t>g and family support</a:t>
            </a:r>
            <a:r>
              <a:rPr lang="en-US" sz="2500" baseline="0" dirty="0">
                <a:solidFill>
                  <a:srgbClr val="4A4A4A"/>
                </a:solidFill>
                <a:latin typeface="Roboto Black" panose="02000000000000000000" pitchFamily="2" charset="0"/>
                <a:ea typeface="Roboto Black" panose="02000000000000000000" pitchFamily="2" charset="0"/>
              </a:rPr>
              <a:t>.</a:t>
            </a:r>
          </a:p>
        </p:txBody>
      </p:sp>
      <p:sp>
        <p:nvSpPr>
          <p:cNvPr id="5" name="Text Box 2">
            <a:extLst>
              <a:ext uri="{FF2B5EF4-FFF2-40B4-BE49-F238E27FC236}">
                <a16:creationId xmlns:a16="http://schemas.microsoft.com/office/drawing/2014/main" id="{53867A8A-5794-ECA0-0748-373E59916254}"/>
              </a:ext>
            </a:extLst>
          </p:cNvPr>
          <p:cNvSpPr txBox="1"/>
          <p:nvPr/>
        </p:nvSpPr>
        <p:spPr>
          <a:xfrm>
            <a:off x="231492" y="5913911"/>
            <a:ext cx="11960507"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What kind of peer support would help most</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14386471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94540-6965-657E-418B-8813031DC812}"/>
            </a:ext>
          </a:extLst>
        </p:cNvPr>
        <p:cNvGrpSpPr/>
        <p:nvPr/>
      </p:nvGrpSpPr>
      <p:grpSpPr>
        <a:xfrm>
          <a:off x="0" y="0"/>
          <a:ext cx="0" cy="0"/>
          <a:chOff x="0" y="0"/>
          <a:chExt cx="0" cy="0"/>
        </a:xfrm>
      </p:grpSpPr>
      <p:graphicFrame>
        <p:nvGraphicFramePr>
          <p:cNvPr id="6" name="Google Shape;599;p12">
            <a:extLst>
              <a:ext uri="{FF2B5EF4-FFF2-40B4-BE49-F238E27FC236}">
                <a16:creationId xmlns:a16="http://schemas.microsoft.com/office/drawing/2014/main" id="{8E4B26B2-417C-2CC3-E1DC-E4CE2B27C88F}"/>
              </a:ext>
            </a:extLst>
          </p:cNvPr>
          <p:cNvGraphicFramePr/>
          <p:nvPr>
            <p:extLst>
              <p:ext uri="{D42A27DB-BD31-4B8C-83A1-F6EECF244321}">
                <p14:modId xmlns:p14="http://schemas.microsoft.com/office/powerpoint/2010/main" val="2542322569"/>
              </p:ext>
            </p:extLst>
          </p:nvPr>
        </p:nvGraphicFramePr>
        <p:xfrm>
          <a:off x="685800" y="1066749"/>
          <a:ext cx="10917936" cy="4851452"/>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AAEEA1AA-303C-ECFC-50A6-7F70D8CCCFEA}"/>
              </a:ext>
            </a:extLst>
          </p:cNvPr>
          <p:cNvSpPr txBox="1"/>
          <p:nvPr/>
        </p:nvSpPr>
        <p:spPr>
          <a:xfrm>
            <a:off x="9843039" y="50845"/>
            <a:ext cx="1554480" cy="457200"/>
          </a:xfrm>
          <a:prstGeom prst="rect">
            <a:avLst/>
          </a:prstGeom>
          <a:solidFill>
            <a:schemeClr val="bg1"/>
          </a:solidFill>
          <a:ln>
            <a:solidFill>
              <a:schemeClr val="bg1"/>
            </a:solidFill>
          </a:ln>
        </p:spPr>
        <p:txBody>
          <a:bodyPr wrap="square" rtlCol="0">
            <a:spAutoFit/>
          </a:bodyPr>
          <a:lstStyle/>
          <a:p>
            <a:endParaRPr lang="en-US"/>
          </a:p>
        </p:txBody>
      </p:sp>
      <p:sp>
        <p:nvSpPr>
          <p:cNvPr id="11" name="TextBox 10">
            <a:extLst>
              <a:ext uri="{FF2B5EF4-FFF2-40B4-BE49-F238E27FC236}">
                <a16:creationId xmlns:a16="http://schemas.microsoft.com/office/drawing/2014/main" id="{C9E8D54A-B131-90A4-414E-025BE1F1DAAC}"/>
              </a:ext>
            </a:extLst>
          </p:cNvPr>
          <p:cNvSpPr txBox="1"/>
          <p:nvPr/>
        </p:nvSpPr>
        <p:spPr>
          <a:xfrm>
            <a:off x="231493" y="170250"/>
            <a:ext cx="11574683" cy="86177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Most </a:t>
            </a:r>
            <a:r>
              <a:rPr lang="en-US" sz="2500" dirty="0">
                <a:solidFill>
                  <a:srgbClr val="4A4A4A"/>
                </a:solidFill>
                <a:latin typeface="Roboto Black" panose="02000000000000000000" pitchFamily="2" charset="0"/>
                <a:ea typeface="Roboto Black" panose="02000000000000000000" pitchFamily="2" charset="0"/>
              </a:rPr>
              <a:t>respondents working with people with disabilities want </a:t>
            </a:r>
            <a:r>
              <a:rPr lang="en-US" sz="2500" baseline="0" dirty="0">
                <a:solidFill>
                  <a:srgbClr val="4A4A4A"/>
                </a:solidFill>
                <a:latin typeface="Roboto Black" panose="02000000000000000000" pitchFamily="2" charset="0"/>
                <a:ea typeface="Roboto Black" panose="02000000000000000000" pitchFamily="2" charset="0"/>
              </a:rPr>
              <a:t>social activities, support groups that address specialty areas, mentoring and family support.</a:t>
            </a:r>
          </a:p>
        </p:txBody>
      </p:sp>
      <p:sp>
        <p:nvSpPr>
          <p:cNvPr id="2" name="Text Box 2">
            <a:extLst>
              <a:ext uri="{FF2B5EF4-FFF2-40B4-BE49-F238E27FC236}">
                <a16:creationId xmlns:a16="http://schemas.microsoft.com/office/drawing/2014/main" id="{96AA772A-2FEE-5BB0-4B61-4B04838EE07B}"/>
              </a:ext>
            </a:extLst>
          </p:cNvPr>
          <p:cNvSpPr txBox="1"/>
          <p:nvPr/>
        </p:nvSpPr>
        <p:spPr>
          <a:xfrm>
            <a:off x="231492" y="5928425"/>
            <a:ext cx="11960507"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What kind of peer support would help most</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39774916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F0580-BA5B-E66E-86F6-119AAA442B48}"/>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E9E5BA7D-C88B-6230-0ADC-F92670EE4AF6}"/>
              </a:ext>
            </a:extLst>
          </p:cNvPr>
          <p:cNvSpPr txBox="1"/>
          <p:nvPr/>
        </p:nvSpPr>
        <p:spPr>
          <a:xfrm>
            <a:off x="254834" y="922094"/>
            <a:ext cx="11590053" cy="3154710"/>
          </a:xfrm>
          <a:prstGeom prst="rect">
            <a:avLst/>
          </a:prstGeom>
          <a:noFill/>
        </p:spPr>
        <p:txBody>
          <a:bodyPr wrap="square">
            <a:spAutoFit/>
          </a:bodyPr>
          <a:lstStyle/>
          <a:p>
            <a:endParaRPr lang="en-US" sz="1900" dirty="0">
              <a:latin typeface=""/>
            </a:endParaRPr>
          </a:p>
          <a:p>
            <a:r>
              <a:rPr lang="en-US" sz="2300" dirty="0">
                <a:latin typeface=""/>
              </a:rPr>
              <a:t>Respondents who work with people with disabilities report higher demand across most types, including support groups (80%) and social activities (78%). </a:t>
            </a:r>
          </a:p>
          <a:p>
            <a:endParaRPr lang="en-US" sz="2300" dirty="0">
              <a:latin typeface=""/>
            </a:endParaRPr>
          </a:p>
          <a:p>
            <a:endParaRPr lang="en-US" sz="2300" dirty="0">
              <a:latin typeface=""/>
            </a:endParaRPr>
          </a:p>
          <a:p>
            <a:endParaRPr lang="en-US" sz="2300" dirty="0">
              <a:latin typeface=""/>
            </a:endParaRPr>
          </a:p>
          <a:p>
            <a:r>
              <a:rPr lang="en-US" sz="2300" dirty="0">
                <a:latin typeface=""/>
              </a:rPr>
              <a:t>Interest is also high for mentoring (58%) and issue-specific groups (60%) as helpful forms of peer support.</a:t>
            </a:r>
          </a:p>
          <a:p>
            <a:endParaRPr lang="en-US" sz="1900" dirty="0">
              <a:latin typeface=""/>
            </a:endParaRPr>
          </a:p>
        </p:txBody>
      </p:sp>
      <p:sp>
        <p:nvSpPr>
          <p:cNvPr id="4" name="Text Box 2">
            <a:extLst>
              <a:ext uri="{FF2B5EF4-FFF2-40B4-BE49-F238E27FC236}">
                <a16:creationId xmlns:a16="http://schemas.microsoft.com/office/drawing/2014/main" id="{0EB76CD7-7CFA-176F-DCCF-1BAD28235B42}"/>
              </a:ext>
            </a:extLst>
          </p:cNvPr>
          <p:cNvSpPr txBox="1"/>
          <p:nvPr/>
        </p:nvSpPr>
        <p:spPr>
          <a:xfrm>
            <a:off x="231492" y="5899397"/>
            <a:ext cx="11960507"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What kind of peer support would help most</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
        <p:nvSpPr>
          <p:cNvPr id="3" name="TextBox 2">
            <a:extLst>
              <a:ext uri="{FF2B5EF4-FFF2-40B4-BE49-F238E27FC236}">
                <a16:creationId xmlns:a16="http://schemas.microsoft.com/office/drawing/2014/main" id="{3FE0C0FA-BD5D-AA09-85C8-56C69CD3242F}"/>
              </a:ext>
            </a:extLst>
          </p:cNvPr>
          <p:cNvSpPr txBox="1"/>
          <p:nvPr/>
        </p:nvSpPr>
        <p:spPr>
          <a:xfrm>
            <a:off x="231493" y="170250"/>
            <a:ext cx="11574683" cy="86177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Most </a:t>
            </a:r>
            <a:r>
              <a:rPr lang="en-US" sz="2500" dirty="0">
                <a:solidFill>
                  <a:srgbClr val="4A4A4A"/>
                </a:solidFill>
                <a:latin typeface="Roboto Black" panose="02000000000000000000" pitchFamily="2" charset="0"/>
                <a:ea typeface="Roboto Black" panose="02000000000000000000" pitchFamily="2" charset="0"/>
              </a:rPr>
              <a:t>respondents working with people with disabilities want </a:t>
            </a:r>
            <a:r>
              <a:rPr lang="en-US" sz="2500" baseline="0" dirty="0">
                <a:solidFill>
                  <a:srgbClr val="4A4A4A"/>
                </a:solidFill>
                <a:latin typeface="Roboto Black" panose="02000000000000000000" pitchFamily="2" charset="0"/>
                <a:ea typeface="Roboto Black" panose="02000000000000000000" pitchFamily="2" charset="0"/>
              </a:rPr>
              <a:t>social activities, support groups that address specialty areas, mentoring and family support.</a:t>
            </a:r>
          </a:p>
        </p:txBody>
      </p:sp>
    </p:spTree>
    <p:extLst>
      <p:ext uri="{BB962C8B-B14F-4D97-AF65-F5344CB8AC3E}">
        <p14:creationId xmlns:p14="http://schemas.microsoft.com/office/powerpoint/2010/main" val="31651947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28BD4-CDE5-DB45-D1D9-B6E16F46EE54}"/>
            </a:ext>
          </a:extLst>
        </p:cNvPr>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03D31EC1-4E80-10FC-99B4-E14D41F7794E}"/>
              </a:ext>
            </a:extLst>
          </p:cNvPr>
          <p:cNvGraphicFramePr/>
          <p:nvPr>
            <p:extLst>
              <p:ext uri="{D42A27DB-BD31-4B8C-83A1-F6EECF244321}">
                <p14:modId xmlns:p14="http://schemas.microsoft.com/office/powerpoint/2010/main" val="1427287584"/>
              </p:ext>
            </p:extLst>
          </p:nvPr>
        </p:nvGraphicFramePr>
        <p:xfrm>
          <a:off x="612650" y="537886"/>
          <a:ext cx="10185989" cy="6236198"/>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C98FD03B-3DB8-9B16-60B4-5892377841F7}"/>
              </a:ext>
            </a:extLst>
          </p:cNvPr>
          <p:cNvSpPr txBox="1"/>
          <p:nvPr/>
        </p:nvSpPr>
        <p:spPr>
          <a:xfrm>
            <a:off x="189054" y="83916"/>
            <a:ext cx="12002946" cy="453970"/>
          </a:xfrm>
          <a:prstGeom prst="rect">
            <a:avLst/>
          </a:prstGeom>
          <a:noFill/>
        </p:spPr>
        <p:txBody>
          <a:bodyPr wrap="square">
            <a:spAutoFit/>
          </a:bodyPr>
          <a:lstStyle/>
          <a:p>
            <a:r>
              <a:rPr lang="en-US" sz="2350" baseline="0" dirty="0">
                <a:solidFill>
                  <a:srgbClr val="4A4A4A"/>
                </a:solidFill>
                <a:latin typeface="Roboto Black" panose="02000000000000000000" pitchFamily="2" charset="0"/>
                <a:ea typeface="Roboto Black" panose="02000000000000000000" pitchFamily="2" charset="0"/>
              </a:rPr>
              <a:t>Few across Texas would rate their experience in accessing disability services as good.</a:t>
            </a:r>
          </a:p>
        </p:txBody>
      </p:sp>
      <p:sp>
        <p:nvSpPr>
          <p:cNvPr id="4" name="Text Box 5">
            <a:extLst>
              <a:ext uri="{FF2B5EF4-FFF2-40B4-BE49-F238E27FC236}">
                <a16:creationId xmlns:a16="http://schemas.microsoft.com/office/drawing/2014/main" id="{78B0CCC2-FBA5-0847-ACB6-E9E820F1FA09}"/>
              </a:ext>
            </a:extLst>
          </p:cNvPr>
          <p:cNvSpPr txBox="1"/>
          <p:nvPr/>
        </p:nvSpPr>
        <p:spPr>
          <a:xfrm flipV="1">
            <a:off x="10575357" y="5140677"/>
            <a:ext cx="223282" cy="4657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dirty="0">
                <a:solidFill>
                  <a:schemeClr val="tx1">
                    <a:lumMod val="85000"/>
                    <a:lumOff val="15000"/>
                  </a:schemeClr>
                </a:solidFill>
              </a:rPr>
              <a:t>%</a:t>
            </a:r>
          </a:p>
        </p:txBody>
      </p:sp>
    </p:spTree>
    <p:extLst>
      <p:ext uri="{BB962C8B-B14F-4D97-AF65-F5344CB8AC3E}">
        <p14:creationId xmlns:p14="http://schemas.microsoft.com/office/powerpoint/2010/main" val="12188170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423CC-4DC1-437E-E0C8-95A53BC1066C}"/>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E8EA1FD2-59FE-E661-13C3-20BA6FC09B2E}"/>
              </a:ext>
            </a:extLst>
          </p:cNvPr>
          <p:cNvSpPr txBox="1"/>
          <p:nvPr/>
        </p:nvSpPr>
        <p:spPr>
          <a:xfrm>
            <a:off x="254834" y="748469"/>
            <a:ext cx="11590053" cy="4770537"/>
          </a:xfrm>
          <a:prstGeom prst="rect">
            <a:avLst/>
          </a:prstGeom>
          <a:noFill/>
        </p:spPr>
        <p:txBody>
          <a:bodyPr wrap="square">
            <a:spAutoFit/>
          </a:bodyPr>
          <a:lstStyle/>
          <a:p>
            <a:r>
              <a:rPr lang="en-US" sz="2200" b="1" i="1" dirty="0">
                <a:latin typeface=""/>
              </a:rPr>
              <a:t>All respondents:</a:t>
            </a:r>
          </a:p>
          <a:p>
            <a:r>
              <a:rPr lang="en-US" sz="1900" dirty="0">
                <a:latin typeface=""/>
              </a:rPr>
              <a:t>Half of all respondents say accessing services is mostly difficult (50%), while 40% report mixed experiences and 5% report mostly good experiences.</a:t>
            </a:r>
          </a:p>
          <a:p>
            <a:endParaRPr lang="en-US" sz="1500" dirty="0">
              <a:latin typeface=""/>
            </a:endParaRPr>
          </a:p>
          <a:p>
            <a:r>
              <a:rPr lang="en-US" sz="2200" b="1" i="1" dirty="0">
                <a:latin typeface=""/>
              </a:rPr>
              <a:t>People with disabilities:</a:t>
            </a:r>
          </a:p>
          <a:p>
            <a:r>
              <a:rPr lang="en-US" sz="1900" dirty="0">
                <a:latin typeface=""/>
              </a:rPr>
              <a:t>Experiences among respondents with disabilities are somewhat more mixed, with 42% reporting mixed experiences and 38% mostly difficult. About 11% report mostly good experiences, higher than other groups.</a:t>
            </a:r>
          </a:p>
          <a:p>
            <a:endParaRPr lang="en-US" sz="1500" dirty="0">
              <a:latin typeface=""/>
            </a:endParaRPr>
          </a:p>
          <a:p>
            <a:r>
              <a:rPr lang="en-US" sz="2200" b="1" i="1" dirty="0">
                <a:latin typeface=""/>
              </a:rPr>
              <a:t>People close to someone with a disability:</a:t>
            </a:r>
          </a:p>
          <a:p>
            <a:r>
              <a:rPr lang="en-US" sz="1900" dirty="0">
                <a:latin typeface=""/>
              </a:rPr>
              <a:t>A majority of respondents close to someone with a disability report difficulty (52%), while 40% report mixed experiences. Very few report positive experiences (5%).</a:t>
            </a:r>
          </a:p>
          <a:p>
            <a:endParaRPr lang="en-US" sz="1500" dirty="0">
              <a:latin typeface=""/>
            </a:endParaRPr>
          </a:p>
          <a:p>
            <a:r>
              <a:rPr lang="en-US" sz="2200" b="1" i="1" dirty="0">
                <a:latin typeface=""/>
              </a:rPr>
              <a:t>People who work with people with disabilities:</a:t>
            </a:r>
          </a:p>
          <a:p>
            <a:r>
              <a:rPr lang="en-US" sz="1900" dirty="0">
                <a:latin typeface=""/>
              </a:rPr>
              <a:t>Respondents who work with people with disabilities are most likely to report difficulty, with 59% saying mostly difficult. About 36% report mixed experiences, and very few report positive experiences (2%).</a:t>
            </a:r>
          </a:p>
        </p:txBody>
      </p:sp>
      <p:sp>
        <p:nvSpPr>
          <p:cNvPr id="4" name="TextBox 3">
            <a:extLst>
              <a:ext uri="{FF2B5EF4-FFF2-40B4-BE49-F238E27FC236}">
                <a16:creationId xmlns:a16="http://schemas.microsoft.com/office/drawing/2014/main" id="{11364618-DC9B-2F69-4485-0915871BEFB9}"/>
              </a:ext>
            </a:extLst>
          </p:cNvPr>
          <p:cNvSpPr txBox="1"/>
          <p:nvPr/>
        </p:nvSpPr>
        <p:spPr>
          <a:xfrm>
            <a:off x="189054" y="173856"/>
            <a:ext cx="12002946" cy="453970"/>
          </a:xfrm>
          <a:prstGeom prst="rect">
            <a:avLst/>
          </a:prstGeom>
          <a:noFill/>
        </p:spPr>
        <p:txBody>
          <a:bodyPr wrap="square">
            <a:spAutoFit/>
          </a:bodyPr>
          <a:lstStyle/>
          <a:p>
            <a:r>
              <a:rPr lang="en-US" sz="2350" baseline="0" dirty="0">
                <a:solidFill>
                  <a:srgbClr val="4A4A4A"/>
                </a:solidFill>
                <a:latin typeface="Roboto Black" panose="02000000000000000000" pitchFamily="2" charset="0"/>
                <a:ea typeface="Roboto Black" panose="02000000000000000000" pitchFamily="2" charset="0"/>
              </a:rPr>
              <a:t>Few across Texas would rate their experience in accessing disability services as good.</a:t>
            </a:r>
          </a:p>
        </p:txBody>
      </p:sp>
      <p:sp>
        <p:nvSpPr>
          <p:cNvPr id="5" name="Text Box 2">
            <a:extLst>
              <a:ext uri="{FF2B5EF4-FFF2-40B4-BE49-F238E27FC236}">
                <a16:creationId xmlns:a16="http://schemas.microsoft.com/office/drawing/2014/main" id="{57431B43-9604-1055-DD0C-CEEDE4B1E130}"/>
              </a:ext>
            </a:extLst>
          </p:cNvPr>
          <p:cNvSpPr txBox="1"/>
          <p:nvPr/>
        </p:nvSpPr>
        <p:spPr>
          <a:xfrm>
            <a:off x="254834" y="5687715"/>
            <a:ext cx="11590052" cy="994175"/>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How would you describe your experience in getting services, housing, transportation, medical, dental, mental health care or benefits</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21070716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6A1F9-A913-4F51-CEB9-1C7109B58690}"/>
            </a:ext>
          </a:extLst>
        </p:cNvPr>
        <p:cNvGrpSpPr/>
        <p:nvPr/>
      </p:nvGrpSpPr>
      <p:grpSpPr>
        <a:xfrm>
          <a:off x="0" y="0"/>
          <a:ext cx="0" cy="0"/>
          <a:chOff x="0" y="0"/>
          <a:chExt cx="0" cy="0"/>
        </a:xfrm>
      </p:grpSpPr>
      <p:graphicFrame>
        <p:nvGraphicFramePr>
          <p:cNvPr id="6" name="Google Shape;599;p12">
            <a:extLst>
              <a:ext uri="{FF2B5EF4-FFF2-40B4-BE49-F238E27FC236}">
                <a16:creationId xmlns:a16="http://schemas.microsoft.com/office/drawing/2014/main" id="{71BEA983-1E04-8639-8E82-BEC1256FB274}"/>
              </a:ext>
            </a:extLst>
          </p:cNvPr>
          <p:cNvGraphicFramePr/>
          <p:nvPr>
            <p:extLst>
              <p:ext uri="{D42A27DB-BD31-4B8C-83A1-F6EECF244321}">
                <p14:modId xmlns:p14="http://schemas.microsoft.com/office/powerpoint/2010/main" val="1648506358"/>
              </p:ext>
            </p:extLst>
          </p:nvPr>
        </p:nvGraphicFramePr>
        <p:xfrm>
          <a:off x="391886" y="966785"/>
          <a:ext cx="11211850" cy="5082042"/>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A4BBEF63-BE60-4328-9BEE-A14E1D5F8045}"/>
              </a:ext>
            </a:extLst>
          </p:cNvPr>
          <p:cNvSpPr txBox="1"/>
          <p:nvPr/>
        </p:nvSpPr>
        <p:spPr>
          <a:xfrm>
            <a:off x="9843039" y="50845"/>
            <a:ext cx="1554480" cy="457200"/>
          </a:xfrm>
          <a:prstGeom prst="rect">
            <a:avLst/>
          </a:prstGeom>
          <a:solidFill>
            <a:schemeClr val="bg1"/>
          </a:solidFill>
          <a:ln>
            <a:solidFill>
              <a:schemeClr val="bg1"/>
            </a:solidFill>
          </a:ln>
        </p:spPr>
        <p:txBody>
          <a:bodyPr wrap="square" rtlCol="0">
            <a:spAutoFit/>
          </a:bodyPr>
          <a:lstStyle/>
          <a:p>
            <a:endParaRPr lang="en-US"/>
          </a:p>
        </p:txBody>
      </p:sp>
      <p:sp>
        <p:nvSpPr>
          <p:cNvPr id="11" name="TextBox 10">
            <a:extLst>
              <a:ext uri="{FF2B5EF4-FFF2-40B4-BE49-F238E27FC236}">
                <a16:creationId xmlns:a16="http://schemas.microsoft.com/office/drawing/2014/main" id="{3968CFDD-8199-78E6-39D1-2EC33B47AF44}"/>
              </a:ext>
            </a:extLst>
          </p:cNvPr>
          <p:cNvSpPr txBox="1"/>
          <p:nvPr/>
        </p:nvSpPr>
        <p:spPr>
          <a:xfrm>
            <a:off x="231494" y="42925"/>
            <a:ext cx="11482086" cy="86177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Affordable housing, lack of knowledgeable service providers, and affordable and accessible transportation are the top community issues.</a:t>
            </a:r>
          </a:p>
        </p:txBody>
      </p:sp>
      <p:sp>
        <p:nvSpPr>
          <p:cNvPr id="18" name="Text Box 2">
            <a:extLst>
              <a:ext uri="{FF2B5EF4-FFF2-40B4-BE49-F238E27FC236}">
                <a16:creationId xmlns:a16="http://schemas.microsoft.com/office/drawing/2014/main" id="{DAD4D4CD-7641-FD12-4CF8-AB539B4D14F2}"/>
              </a:ext>
            </a:extLst>
          </p:cNvPr>
          <p:cNvSpPr txBox="1"/>
          <p:nvPr/>
        </p:nvSpPr>
        <p:spPr>
          <a:xfrm>
            <a:off x="231494" y="5928426"/>
            <a:ext cx="11742792"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What community issues affect people with disabilities the most where you live</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17427299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3FE9B-7197-0140-CB78-81E1DF6A70A7}"/>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0E2D577A-AACF-920F-EB05-0A6440382DBA}"/>
              </a:ext>
            </a:extLst>
          </p:cNvPr>
          <p:cNvSpPr txBox="1"/>
          <p:nvPr/>
        </p:nvSpPr>
        <p:spPr>
          <a:xfrm>
            <a:off x="254834" y="1454529"/>
            <a:ext cx="11590053" cy="2862322"/>
          </a:xfrm>
          <a:prstGeom prst="rect">
            <a:avLst/>
          </a:prstGeom>
          <a:noFill/>
        </p:spPr>
        <p:txBody>
          <a:bodyPr wrap="square">
            <a:spAutoFit/>
          </a:bodyPr>
          <a:lstStyle/>
          <a:p>
            <a:r>
              <a:rPr lang="en-US" sz="2300" dirty="0">
                <a:latin typeface=""/>
              </a:rPr>
              <a:t>Affordable and accessible housing (67%), lack of knowledgeable service providers (63%), and transportation (60%) are the top community issues identified by all respondents. </a:t>
            </a:r>
          </a:p>
          <a:p>
            <a:endParaRPr lang="en-US" sz="2300" dirty="0">
              <a:latin typeface=""/>
            </a:endParaRPr>
          </a:p>
          <a:p>
            <a:endParaRPr lang="en-US" sz="2300" dirty="0">
              <a:latin typeface=""/>
            </a:endParaRPr>
          </a:p>
          <a:p>
            <a:r>
              <a:rPr lang="en-US" sz="2300" dirty="0">
                <a:latin typeface=""/>
              </a:rPr>
              <a:t>More than half also cite health care (56%), isolation (56%), employment (55%), and rights-related concerns (56%).</a:t>
            </a:r>
          </a:p>
          <a:p>
            <a:endParaRPr lang="en-US" sz="1900" dirty="0">
              <a:latin typeface=""/>
            </a:endParaRPr>
          </a:p>
        </p:txBody>
      </p:sp>
      <p:sp>
        <p:nvSpPr>
          <p:cNvPr id="4" name="TextBox 3">
            <a:extLst>
              <a:ext uri="{FF2B5EF4-FFF2-40B4-BE49-F238E27FC236}">
                <a16:creationId xmlns:a16="http://schemas.microsoft.com/office/drawing/2014/main" id="{5C8AFA80-9375-6B9D-6947-8846E24BA576}"/>
              </a:ext>
            </a:extLst>
          </p:cNvPr>
          <p:cNvSpPr txBox="1"/>
          <p:nvPr/>
        </p:nvSpPr>
        <p:spPr>
          <a:xfrm>
            <a:off x="231494" y="42925"/>
            <a:ext cx="11482086" cy="86177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Affordable housing, lack of knowledgeable service providers, and affordable and accessible transportation are the top community issues.</a:t>
            </a:r>
          </a:p>
        </p:txBody>
      </p:sp>
      <p:sp>
        <p:nvSpPr>
          <p:cNvPr id="6" name="Text Box 2">
            <a:extLst>
              <a:ext uri="{FF2B5EF4-FFF2-40B4-BE49-F238E27FC236}">
                <a16:creationId xmlns:a16="http://schemas.microsoft.com/office/drawing/2014/main" id="{606A5590-8991-EEAC-6B9F-85E9DCA9CF6A}"/>
              </a:ext>
            </a:extLst>
          </p:cNvPr>
          <p:cNvSpPr txBox="1"/>
          <p:nvPr/>
        </p:nvSpPr>
        <p:spPr>
          <a:xfrm>
            <a:off x="231494" y="5928426"/>
            <a:ext cx="11742792"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What community issues affect people with disabilities the most where you live</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33582061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A9C9F-6ADA-682D-4965-4259BBA0707C}"/>
            </a:ext>
          </a:extLst>
        </p:cNvPr>
        <p:cNvGrpSpPr/>
        <p:nvPr/>
      </p:nvGrpSpPr>
      <p:grpSpPr>
        <a:xfrm>
          <a:off x="0" y="0"/>
          <a:ext cx="0" cy="0"/>
          <a:chOff x="0" y="0"/>
          <a:chExt cx="0" cy="0"/>
        </a:xfrm>
      </p:grpSpPr>
      <p:graphicFrame>
        <p:nvGraphicFramePr>
          <p:cNvPr id="6" name="Google Shape;599;p12">
            <a:extLst>
              <a:ext uri="{FF2B5EF4-FFF2-40B4-BE49-F238E27FC236}">
                <a16:creationId xmlns:a16="http://schemas.microsoft.com/office/drawing/2014/main" id="{77079183-E40C-716A-B29C-22A5A4F92885}"/>
              </a:ext>
            </a:extLst>
          </p:cNvPr>
          <p:cNvGraphicFramePr/>
          <p:nvPr/>
        </p:nvGraphicFramePr>
        <p:xfrm>
          <a:off x="391886" y="995813"/>
          <a:ext cx="11211850" cy="5082042"/>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951DBA4B-72ED-EFC8-E103-D7C517D9D240}"/>
              </a:ext>
            </a:extLst>
          </p:cNvPr>
          <p:cNvSpPr txBox="1"/>
          <p:nvPr/>
        </p:nvSpPr>
        <p:spPr>
          <a:xfrm>
            <a:off x="9843039" y="50845"/>
            <a:ext cx="1554480" cy="457200"/>
          </a:xfrm>
          <a:prstGeom prst="rect">
            <a:avLst/>
          </a:prstGeom>
          <a:solidFill>
            <a:schemeClr val="bg1"/>
          </a:solidFill>
          <a:ln>
            <a:solidFill>
              <a:schemeClr val="bg1"/>
            </a:solidFill>
          </a:ln>
        </p:spPr>
        <p:txBody>
          <a:bodyPr wrap="square" rtlCol="0">
            <a:spAutoFit/>
          </a:bodyPr>
          <a:lstStyle/>
          <a:p>
            <a:endParaRPr lang="en-US"/>
          </a:p>
        </p:txBody>
      </p:sp>
      <p:sp>
        <p:nvSpPr>
          <p:cNvPr id="18" name="Text Box 2">
            <a:extLst>
              <a:ext uri="{FF2B5EF4-FFF2-40B4-BE49-F238E27FC236}">
                <a16:creationId xmlns:a16="http://schemas.microsoft.com/office/drawing/2014/main" id="{F84CB6DA-6295-5AF6-F0A4-E708DF8D4A0B}"/>
              </a:ext>
            </a:extLst>
          </p:cNvPr>
          <p:cNvSpPr txBox="1"/>
          <p:nvPr/>
        </p:nvSpPr>
        <p:spPr>
          <a:xfrm>
            <a:off x="286611" y="5928425"/>
            <a:ext cx="11687674"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What community issues affect people with disabilities the most where you live</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
        <p:nvSpPr>
          <p:cNvPr id="2" name="TextBox 1">
            <a:extLst>
              <a:ext uri="{FF2B5EF4-FFF2-40B4-BE49-F238E27FC236}">
                <a16:creationId xmlns:a16="http://schemas.microsoft.com/office/drawing/2014/main" id="{5562167B-92C8-D915-6BC3-174A0CB06A4A}"/>
              </a:ext>
            </a:extLst>
          </p:cNvPr>
          <p:cNvSpPr txBox="1"/>
          <p:nvPr/>
        </p:nvSpPr>
        <p:spPr>
          <a:xfrm>
            <a:off x="243069" y="37047"/>
            <a:ext cx="11482086" cy="86177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About 6 in 10 cited affordable housing, affordable and accessible transportation, and rights concerns as community issues affecting their lives.</a:t>
            </a:r>
          </a:p>
        </p:txBody>
      </p:sp>
    </p:spTree>
    <p:extLst>
      <p:ext uri="{BB962C8B-B14F-4D97-AF65-F5344CB8AC3E}">
        <p14:creationId xmlns:p14="http://schemas.microsoft.com/office/powerpoint/2010/main" val="4842631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DEEBE-3166-E699-273A-F91C495A49CF}"/>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9927D63B-30C5-4730-FD01-0A42134AE6D5}"/>
              </a:ext>
            </a:extLst>
          </p:cNvPr>
          <p:cNvSpPr txBox="1"/>
          <p:nvPr/>
        </p:nvSpPr>
        <p:spPr>
          <a:xfrm>
            <a:off x="216123" y="1894368"/>
            <a:ext cx="11590053" cy="1938992"/>
          </a:xfrm>
          <a:prstGeom prst="rect">
            <a:avLst/>
          </a:prstGeom>
          <a:noFill/>
        </p:spPr>
        <p:txBody>
          <a:bodyPr wrap="square">
            <a:spAutoFit/>
          </a:bodyPr>
          <a:lstStyle/>
          <a:p>
            <a:r>
              <a:rPr lang="en-US" sz="2000" dirty="0">
                <a:latin typeface=""/>
              </a:rPr>
              <a:t>Housing (62%), transportation (61%), and rights concerns (61%) are identified as major community issues affecting people with disabilities. </a:t>
            </a:r>
          </a:p>
          <a:p>
            <a:endParaRPr lang="en-US" sz="2000" dirty="0">
              <a:latin typeface=""/>
            </a:endParaRPr>
          </a:p>
          <a:p>
            <a:endParaRPr lang="en-US" sz="2000" dirty="0">
              <a:latin typeface=""/>
            </a:endParaRPr>
          </a:p>
          <a:p>
            <a:r>
              <a:rPr lang="en-US" sz="2000" dirty="0">
                <a:latin typeface=""/>
              </a:rPr>
              <a:t>More than half of respondents with disabilities report concerns related to isolation (57%), health care (55%), and public attitudes (55%).</a:t>
            </a:r>
          </a:p>
        </p:txBody>
      </p:sp>
      <p:sp>
        <p:nvSpPr>
          <p:cNvPr id="6" name="TextBox 5">
            <a:extLst>
              <a:ext uri="{FF2B5EF4-FFF2-40B4-BE49-F238E27FC236}">
                <a16:creationId xmlns:a16="http://schemas.microsoft.com/office/drawing/2014/main" id="{0841AD3D-69F9-2BD8-CDD1-9A45CA299489}"/>
              </a:ext>
            </a:extLst>
          </p:cNvPr>
          <p:cNvSpPr txBox="1"/>
          <p:nvPr/>
        </p:nvSpPr>
        <p:spPr>
          <a:xfrm>
            <a:off x="243069" y="66075"/>
            <a:ext cx="11482086" cy="86177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About 6 in 10 cite affordable housing, affordable and accessible transportation, and rights concerns as community issues affecting their lives.</a:t>
            </a:r>
          </a:p>
        </p:txBody>
      </p:sp>
      <p:sp>
        <p:nvSpPr>
          <p:cNvPr id="7" name="Text Box 2">
            <a:extLst>
              <a:ext uri="{FF2B5EF4-FFF2-40B4-BE49-F238E27FC236}">
                <a16:creationId xmlns:a16="http://schemas.microsoft.com/office/drawing/2014/main" id="{3E1BB2CB-F52B-C222-E189-E0BAAC4A34A7}"/>
              </a:ext>
            </a:extLst>
          </p:cNvPr>
          <p:cNvSpPr txBox="1"/>
          <p:nvPr/>
        </p:nvSpPr>
        <p:spPr>
          <a:xfrm>
            <a:off x="286611" y="5928425"/>
            <a:ext cx="11687674"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What community issues affect people with disabilities the most where you live</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14342762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5A9702-D9DD-37FA-AFB4-9374F19C0B76}"/>
            </a:ext>
          </a:extLst>
        </p:cNvPr>
        <p:cNvGrpSpPr/>
        <p:nvPr/>
      </p:nvGrpSpPr>
      <p:grpSpPr>
        <a:xfrm>
          <a:off x="0" y="0"/>
          <a:ext cx="0" cy="0"/>
          <a:chOff x="0" y="0"/>
          <a:chExt cx="0" cy="0"/>
        </a:xfrm>
      </p:grpSpPr>
      <p:graphicFrame>
        <p:nvGraphicFramePr>
          <p:cNvPr id="6" name="Google Shape;599;p12">
            <a:extLst>
              <a:ext uri="{FF2B5EF4-FFF2-40B4-BE49-F238E27FC236}">
                <a16:creationId xmlns:a16="http://schemas.microsoft.com/office/drawing/2014/main" id="{A93FDD34-FE4B-4825-DEBD-5D4BB9FC78CB}"/>
              </a:ext>
            </a:extLst>
          </p:cNvPr>
          <p:cNvGraphicFramePr/>
          <p:nvPr>
            <p:extLst>
              <p:ext uri="{D42A27DB-BD31-4B8C-83A1-F6EECF244321}">
                <p14:modId xmlns:p14="http://schemas.microsoft.com/office/powerpoint/2010/main" val="3330124480"/>
              </p:ext>
            </p:extLst>
          </p:nvPr>
        </p:nvGraphicFramePr>
        <p:xfrm>
          <a:off x="435428" y="1155469"/>
          <a:ext cx="11211850" cy="5082042"/>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11D6EC0B-1C86-701E-A8CC-6435D62E0B65}"/>
              </a:ext>
            </a:extLst>
          </p:cNvPr>
          <p:cNvSpPr txBox="1"/>
          <p:nvPr/>
        </p:nvSpPr>
        <p:spPr>
          <a:xfrm>
            <a:off x="9843039" y="50845"/>
            <a:ext cx="1554480" cy="457200"/>
          </a:xfrm>
          <a:prstGeom prst="rect">
            <a:avLst/>
          </a:prstGeom>
          <a:solidFill>
            <a:schemeClr val="bg1"/>
          </a:solidFill>
          <a:ln>
            <a:solidFill>
              <a:schemeClr val="bg1"/>
            </a:solidFill>
          </a:ln>
        </p:spPr>
        <p:txBody>
          <a:bodyPr wrap="square" rtlCol="0">
            <a:spAutoFit/>
          </a:bodyPr>
          <a:lstStyle/>
          <a:p>
            <a:endParaRPr lang="en-US"/>
          </a:p>
        </p:txBody>
      </p:sp>
      <p:sp>
        <p:nvSpPr>
          <p:cNvPr id="18" name="Text Box 2">
            <a:extLst>
              <a:ext uri="{FF2B5EF4-FFF2-40B4-BE49-F238E27FC236}">
                <a16:creationId xmlns:a16="http://schemas.microsoft.com/office/drawing/2014/main" id="{C360C445-F710-C0B6-AF11-CDAF423968CD}"/>
              </a:ext>
            </a:extLst>
          </p:cNvPr>
          <p:cNvSpPr txBox="1"/>
          <p:nvPr/>
        </p:nvSpPr>
        <p:spPr>
          <a:xfrm>
            <a:off x="185011" y="5986485"/>
            <a:ext cx="11847331"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What community issues affect people with disabilities the most where you live</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p:txBody>
      </p:sp>
      <p:sp>
        <p:nvSpPr>
          <p:cNvPr id="2" name="TextBox 1">
            <a:extLst>
              <a:ext uri="{FF2B5EF4-FFF2-40B4-BE49-F238E27FC236}">
                <a16:creationId xmlns:a16="http://schemas.microsoft.com/office/drawing/2014/main" id="{184E9F68-61A6-52BD-156F-188DD7189D0D}"/>
              </a:ext>
            </a:extLst>
          </p:cNvPr>
          <p:cNvSpPr txBox="1"/>
          <p:nvPr/>
        </p:nvSpPr>
        <p:spPr>
          <a:xfrm>
            <a:off x="185012" y="-6495"/>
            <a:ext cx="12006988" cy="1154162"/>
          </a:xfrm>
          <a:prstGeom prst="rect">
            <a:avLst/>
          </a:prstGeom>
          <a:noFill/>
        </p:spPr>
        <p:txBody>
          <a:bodyPr wrap="square">
            <a:spAutoFit/>
          </a:bodyPr>
          <a:lstStyle/>
          <a:p>
            <a:r>
              <a:rPr lang="en-US" sz="2300" dirty="0">
                <a:solidFill>
                  <a:srgbClr val="4A4A4A"/>
                </a:solidFill>
                <a:latin typeface="Roboto Black" panose="02000000000000000000" pitchFamily="2" charset="0"/>
                <a:ea typeface="Roboto Black" panose="02000000000000000000" pitchFamily="2" charset="0"/>
              </a:rPr>
              <a:t>Those close to a person with a disability report that housing and a lack of provider knowledge are the top community issues, but health care, </a:t>
            </a:r>
            <a:r>
              <a:rPr lang="en-US" sz="2300" baseline="0" dirty="0">
                <a:solidFill>
                  <a:srgbClr val="4A4A4A"/>
                </a:solidFill>
                <a:latin typeface="Roboto Black" panose="02000000000000000000" pitchFamily="2" charset="0"/>
                <a:ea typeface="Roboto Black" panose="02000000000000000000" pitchFamily="2" charset="0"/>
              </a:rPr>
              <a:t>transportation, and rights concerns are also priority concerns.</a:t>
            </a:r>
          </a:p>
        </p:txBody>
      </p:sp>
    </p:spTree>
    <p:extLst>
      <p:ext uri="{BB962C8B-B14F-4D97-AF65-F5344CB8AC3E}">
        <p14:creationId xmlns:p14="http://schemas.microsoft.com/office/powerpoint/2010/main" val="32576851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F9376-283F-B9CB-FE8F-CBF8EF32BA8B}"/>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8A04216A-F858-747E-22B1-F53062D75BED}"/>
              </a:ext>
            </a:extLst>
          </p:cNvPr>
          <p:cNvSpPr txBox="1"/>
          <p:nvPr/>
        </p:nvSpPr>
        <p:spPr>
          <a:xfrm>
            <a:off x="216123" y="1894368"/>
            <a:ext cx="11590053" cy="1631216"/>
          </a:xfrm>
          <a:prstGeom prst="rect">
            <a:avLst/>
          </a:prstGeom>
          <a:noFill/>
        </p:spPr>
        <p:txBody>
          <a:bodyPr wrap="square">
            <a:spAutoFit/>
          </a:bodyPr>
          <a:lstStyle/>
          <a:p>
            <a:r>
              <a:rPr lang="en-US" sz="2000" dirty="0">
                <a:latin typeface=""/>
              </a:rPr>
              <a:t>Housing (66%), service provider knowledge (63%), and health care (57%) are the most frequently cited concerns among respondents close to someone with a disability. </a:t>
            </a:r>
          </a:p>
          <a:p>
            <a:endParaRPr lang="en-US" sz="2000" dirty="0">
              <a:latin typeface=""/>
            </a:endParaRPr>
          </a:p>
          <a:p>
            <a:endParaRPr lang="en-US" sz="2000" dirty="0">
              <a:latin typeface=""/>
            </a:endParaRPr>
          </a:p>
          <a:p>
            <a:r>
              <a:rPr lang="en-US" sz="2000" dirty="0">
                <a:latin typeface=""/>
              </a:rPr>
              <a:t>Transportation (55%) and rights-related concerns (54%) are also cited by about half of respondents.</a:t>
            </a:r>
          </a:p>
        </p:txBody>
      </p:sp>
      <p:sp>
        <p:nvSpPr>
          <p:cNvPr id="6" name="TextBox 5">
            <a:extLst>
              <a:ext uri="{FF2B5EF4-FFF2-40B4-BE49-F238E27FC236}">
                <a16:creationId xmlns:a16="http://schemas.microsoft.com/office/drawing/2014/main" id="{6DD1DF3F-38D0-B2C2-CCBE-DE24623E13B9}"/>
              </a:ext>
            </a:extLst>
          </p:cNvPr>
          <p:cNvSpPr txBox="1"/>
          <p:nvPr/>
        </p:nvSpPr>
        <p:spPr>
          <a:xfrm>
            <a:off x="243069" y="66075"/>
            <a:ext cx="11482086" cy="1246495"/>
          </a:xfrm>
          <a:prstGeom prst="rect">
            <a:avLst/>
          </a:prstGeom>
          <a:noFill/>
        </p:spPr>
        <p:txBody>
          <a:bodyPr wrap="square">
            <a:spAutoFit/>
          </a:bodyPr>
          <a:lstStyle/>
          <a:p>
            <a:r>
              <a:rPr lang="en-US" sz="2500" dirty="0">
                <a:solidFill>
                  <a:srgbClr val="4A4A4A"/>
                </a:solidFill>
                <a:latin typeface="Roboto Black" panose="02000000000000000000" pitchFamily="2" charset="0"/>
                <a:ea typeface="Roboto Black" panose="02000000000000000000" pitchFamily="2" charset="0"/>
              </a:rPr>
              <a:t>Those close to a person with a disability list housing and a lack of provider knowledge are the top community issues, but health care, </a:t>
            </a:r>
            <a:r>
              <a:rPr lang="en-US" sz="2500" baseline="0" dirty="0">
                <a:solidFill>
                  <a:srgbClr val="4A4A4A"/>
                </a:solidFill>
                <a:latin typeface="Roboto Black" panose="02000000000000000000" pitchFamily="2" charset="0"/>
                <a:ea typeface="Roboto Black" panose="02000000000000000000" pitchFamily="2" charset="0"/>
              </a:rPr>
              <a:t>transportation, and rights concerns are also priority concerns.</a:t>
            </a:r>
          </a:p>
        </p:txBody>
      </p:sp>
      <p:sp>
        <p:nvSpPr>
          <p:cNvPr id="2" name="Text Box 2">
            <a:extLst>
              <a:ext uri="{FF2B5EF4-FFF2-40B4-BE49-F238E27FC236}">
                <a16:creationId xmlns:a16="http://schemas.microsoft.com/office/drawing/2014/main" id="{F332CC08-8DEC-50FD-C1EF-02ECBABC2A75}"/>
              </a:ext>
            </a:extLst>
          </p:cNvPr>
          <p:cNvSpPr txBox="1"/>
          <p:nvPr/>
        </p:nvSpPr>
        <p:spPr>
          <a:xfrm>
            <a:off x="185011" y="5928429"/>
            <a:ext cx="11847331"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What community issues affect people with disabilities the most where you live</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13115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3EB29-8179-F475-FA89-D336CE53216A}"/>
            </a:ext>
          </a:extLst>
        </p:cNvPr>
        <p:cNvGrpSpPr/>
        <p:nvPr/>
      </p:nvGrpSpPr>
      <p:grpSpPr>
        <a:xfrm>
          <a:off x="0" y="0"/>
          <a:ext cx="0" cy="0"/>
          <a:chOff x="0" y="0"/>
          <a:chExt cx="0" cy="0"/>
        </a:xfrm>
      </p:grpSpPr>
      <p:graphicFrame>
        <p:nvGraphicFramePr>
          <p:cNvPr id="6" name="Google Shape;599;p12">
            <a:extLst>
              <a:ext uri="{FF2B5EF4-FFF2-40B4-BE49-F238E27FC236}">
                <a16:creationId xmlns:a16="http://schemas.microsoft.com/office/drawing/2014/main" id="{34D9DB32-303A-21E1-37BA-C9E42BA2CD75}"/>
              </a:ext>
            </a:extLst>
          </p:cNvPr>
          <p:cNvGraphicFramePr/>
          <p:nvPr>
            <p:extLst>
              <p:ext uri="{D42A27DB-BD31-4B8C-83A1-F6EECF244321}">
                <p14:modId xmlns:p14="http://schemas.microsoft.com/office/powerpoint/2010/main" val="1186529157"/>
              </p:ext>
            </p:extLst>
          </p:nvPr>
        </p:nvGraphicFramePr>
        <p:xfrm>
          <a:off x="391886" y="995813"/>
          <a:ext cx="11211850" cy="5082042"/>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9041E0E8-3C55-45A7-DF14-E31D73694228}"/>
              </a:ext>
            </a:extLst>
          </p:cNvPr>
          <p:cNvSpPr txBox="1"/>
          <p:nvPr/>
        </p:nvSpPr>
        <p:spPr>
          <a:xfrm>
            <a:off x="9843039" y="50845"/>
            <a:ext cx="1554480" cy="457200"/>
          </a:xfrm>
          <a:prstGeom prst="rect">
            <a:avLst/>
          </a:prstGeom>
          <a:solidFill>
            <a:schemeClr val="bg1"/>
          </a:solidFill>
          <a:ln>
            <a:solidFill>
              <a:schemeClr val="bg1"/>
            </a:solidFill>
          </a:ln>
        </p:spPr>
        <p:txBody>
          <a:bodyPr wrap="square" rtlCol="0">
            <a:spAutoFit/>
          </a:bodyPr>
          <a:lstStyle/>
          <a:p>
            <a:endParaRPr lang="en-US"/>
          </a:p>
        </p:txBody>
      </p:sp>
      <p:sp>
        <p:nvSpPr>
          <p:cNvPr id="11" name="TextBox 10">
            <a:extLst>
              <a:ext uri="{FF2B5EF4-FFF2-40B4-BE49-F238E27FC236}">
                <a16:creationId xmlns:a16="http://schemas.microsoft.com/office/drawing/2014/main" id="{5ACCFA30-1D0F-1BEC-718E-EC10557FDCD3}"/>
              </a:ext>
            </a:extLst>
          </p:cNvPr>
          <p:cNvSpPr txBox="1"/>
          <p:nvPr/>
        </p:nvSpPr>
        <p:spPr>
          <a:xfrm>
            <a:off x="231494" y="59835"/>
            <a:ext cx="11482086" cy="86177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Nearly 3 in 4 respondents who work with people with disabilities list housing, employment and transportation as major community issues.</a:t>
            </a:r>
          </a:p>
        </p:txBody>
      </p:sp>
      <p:sp>
        <p:nvSpPr>
          <p:cNvPr id="18" name="Text Box 2">
            <a:extLst>
              <a:ext uri="{FF2B5EF4-FFF2-40B4-BE49-F238E27FC236}">
                <a16:creationId xmlns:a16="http://schemas.microsoft.com/office/drawing/2014/main" id="{F4D9AF3D-6114-F862-8B06-1E34ECFC345E}"/>
              </a:ext>
            </a:extLst>
          </p:cNvPr>
          <p:cNvSpPr txBox="1"/>
          <p:nvPr/>
        </p:nvSpPr>
        <p:spPr>
          <a:xfrm>
            <a:off x="231495" y="5942939"/>
            <a:ext cx="11826546"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What community issues affect people with disabilities the most where you live</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30001400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EFF91-68A0-A42E-BF17-6578C400D8D9}"/>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F9B3FE7F-0FBC-FAA2-74F5-04B479C534B8}"/>
              </a:ext>
            </a:extLst>
          </p:cNvPr>
          <p:cNvSpPr txBox="1"/>
          <p:nvPr/>
        </p:nvSpPr>
        <p:spPr>
          <a:xfrm>
            <a:off x="254834" y="922094"/>
            <a:ext cx="11590053" cy="2846933"/>
          </a:xfrm>
          <a:prstGeom prst="rect">
            <a:avLst/>
          </a:prstGeom>
          <a:noFill/>
        </p:spPr>
        <p:txBody>
          <a:bodyPr wrap="square">
            <a:spAutoFit/>
          </a:bodyPr>
          <a:lstStyle/>
          <a:p>
            <a:endParaRPr lang="en-US" sz="1900" dirty="0">
              <a:latin typeface=""/>
            </a:endParaRPr>
          </a:p>
          <a:p>
            <a:endParaRPr lang="en-US" sz="2000" dirty="0">
              <a:latin typeface=""/>
            </a:endParaRPr>
          </a:p>
          <a:p>
            <a:r>
              <a:rPr lang="en-US" sz="2000" dirty="0">
                <a:latin typeface=""/>
              </a:rPr>
              <a:t>Respondents who work with people with disabilities report higher levels across many issues, particularly employment (74%), housing (74%), and transportation (72%). </a:t>
            </a:r>
          </a:p>
          <a:p>
            <a:endParaRPr lang="en-US" sz="2000" dirty="0">
              <a:latin typeface=""/>
            </a:endParaRPr>
          </a:p>
          <a:p>
            <a:endParaRPr lang="en-US" sz="2000" dirty="0">
              <a:latin typeface=""/>
            </a:endParaRPr>
          </a:p>
          <a:p>
            <a:endParaRPr lang="en-US" sz="2000" dirty="0">
              <a:latin typeface=""/>
            </a:endParaRPr>
          </a:p>
          <a:p>
            <a:r>
              <a:rPr lang="en-US" sz="2000" dirty="0">
                <a:latin typeface=""/>
              </a:rPr>
              <a:t>Concerns about service providers (68%) and isolation (66%) are also more prevalent.</a:t>
            </a:r>
          </a:p>
          <a:p>
            <a:endParaRPr lang="en-US" sz="2000" dirty="0">
              <a:latin typeface=""/>
            </a:endParaRPr>
          </a:p>
        </p:txBody>
      </p:sp>
      <p:sp>
        <p:nvSpPr>
          <p:cNvPr id="5" name="TextBox 4">
            <a:extLst>
              <a:ext uri="{FF2B5EF4-FFF2-40B4-BE49-F238E27FC236}">
                <a16:creationId xmlns:a16="http://schemas.microsoft.com/office/drawing/2014/main" id="{D37A01CF-4B41-8EFA-629E-9FD79E115703}"/>
              </a:ext>
            </a:extLst>
          </p:cNvPr>
          <p:cNvSpPr txBox="1"/>
          <p:nvPr/>
        </p:nvSpPr>
        <p:spPr>
          <a:xfrm>
            <a:off x="231494" y="117891"/>
            <a:ext cx="11482086" cy="86177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Nearly 3 in 4 respondents who work with people with disabilities list housing, employment and transportation as major community issues.</a:t>
            </a:r>
          </a:p>
        </p:txBody>
      </p:sp>
      <p:sp>
        <p:nvSpPr>
          <p:cNvPr id="6" name="Text Box 2">
            <a:extLst>
              <a:ext uri="{FF2B5EF4-FFF2-40B4-BE49-F238E27FC236}">
                <a16:creationId xmlns:a16="http://schemas.microsoft.com/office/drawing/2014/main" id="{6DF2B981-47C4-26A6-C05C-3C3C2C4FEBE8}"/>
              </a:ext>
            </a:extLst>
          </p:cNvPr>
          <p:cNvSpPr txBox="1"/>
          <p:nvPr/>
        </p:nvSpPr>
        <p:spPr>
          <a:xfrm>
            <a:off x="231495" y="5928425"/>
            <a:ext cx="11826546"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What community issues affect people with disabilities the most where you live</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28603461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5A6CF-3470-D8C0-4D58-3E55FE89CAA3}"/>
            </a:ext>
          </a:extLst>
        </p:cNvPr>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BCEC1D82-DD51-6B27-0426-0EB6328AE912}"/>
              </a:ext>
            </a:extLst>
          </p:cNvPr>
          <p:cNvGraphicFramePr/>
          <p:nvPr>
            <p:extLst>
              <p:ext uri="{D42A27DB-BD31-4B8C-83A1-F6EECF244321}">
                <p14:modId xmlns:p14="http://schemas.microsoft.com/office/powerpoint/2010/main" val="2286332376"/>
              </p:ext>
            </p:extLst>
          </p:nvPr>
        </p:nvGraphicFramePr>
        <p:xfrm>
          <a:off x="612650" y="408008"/>
          <a:ext cx="10185989" cy="6366076"/>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D31D8873-76B8-F26D-423E-14912116253F}"/>
              </a:ext>
            </a:extLst>
          </p:cNvPr>
          <p:cNvSpPr txBox="1"/>
          <p:nvPr/>
        </p:nvSpPr>
        <p:spPr>
          <a:xfrm>
            <a:off x="189054" y="83916"/>
            <a:ext cx="12002946" cy="453970"/>
          </a:xfrm>
          <a:prstGeom prst="rect">
            <a:avLst/>
          </a:prstGeom>
          <a:noFill/>
        </p:spPr>
        <p:txBody>
          <a:bodyPr wrap="square">
            <a:spAutoFit/>
          </a:bodyPr>
          <a:lstStyle/>
          <a:p>
            <a:r>
              <a:rPr lang="en-US" sz="2350" dirty="0">
                <a:solidFill>
                  <a:srgbClr val="4A4A4A"/>
                </a:solidFill>
                <a:latin typeface="Roboto Black" panose="02000000000000000000" pitchFamily="2" charset="0"/>
                <a:ea typeface="Roboto Black" panose="02000000000000000000" pitchFamily="2" charset="0"/>
              </a:rPr>
              <a:t>Most</a:t>
            </a:r>
            <a:r>
              <a:rPr lang="en-US" sz="2350" baseline="0" dirty="0">
                <a:solidFill>
                  <a:srgbClr val="4A4A4A"/>
                </a:solidFill>
                <a:latin typeface="Roboto Black" panose="02000000000000000000" pitchFamily="2" charset="0"/>
                <a:ea typeface="Roboto Black" panose="02000000000000000000" pitchFamily="2" charset="0"/>
              </a:rPr>
              <a:t> are very concerned about the rights of people with disabilities being eliminated.</a:t>
            </a:r>
          </a:p>
        </p:txBody>
      </p:sp>
      <p:sp>
        <p:nvSpPr>
          <p:cNvPr id="4" name="Text Box 5">
            <a:extLst>
              <a:ext uri="{FF2B5EF4-FFF2-40B4-BE49-F238E27FC236}">
                <a16:creationId xmlns:a16="http://schemas.microsoft.com/office/drawing/2014/main" id="{72B64D43-7BE6-94BF-24F0-A6E1D0DF90DD}"/>
              </a:ext>
            </a:extLst>
          </p:cNvPr>
          <p:cNvSpPr txBox="1"/>
          <p:nvPr/>
        </p:nvSpPr>
        <p:spPr>
          <a:xfrm flipV="1">
            <a:off x="10575357" y="4943907"/>
            <a:ext cx="223282" cy="4657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dirty="0">
                <a:solidFill>
                  <a:schemeClr val="tx1">
                    <a:lumMod val="85000"/>
                    <a:lumOff val="15000"/>
                  </a:schemeClr>
                </a:solidFill>
              </a:rPr>
              <a:t>%</a:t>
            </a:r>
          </a:p>
        </p:txBody>
      </p:sp>
    </p:spTree>
    <p:extLst>
      <p:ext uri="{BB962C8B-B14F-4D97-AF65-F5344CB8AC3E}">
        <p14:creationId xmlns:p14="http://schemas.microsoft.com/office/powerpoint/2010/main" val="12746150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27416-A837-C98D-B9B5-7D0A51E495AE}"/>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AE4FFDC3-B6C2-1811-BC0C-AFF3916B60B3}"/>
              </a:ext>
            </a:extLst>
          </p:cNvPr>
          <p:cNvSpPr txBox="1"/>
          <p:nvPr/>
        </p:nvSpPr>
        <p:spPr>
          <a:xfrm>
            <a:off x="254834" y="922094"/>
            <a:ext cx="11590053" cy="4478149"/>
          </a:xfrm>
          <a:prstGeom prst="rect">
            <a:avLst/>
          </a:prstGeom>
          <a:noFill/>
        </p:spPr>
        <p:txBody>
          <a:bodyPr wrap="square">
            <a:spAutoFit/>
          </a:bodyPr>
          <a:lstStyle/>
          <a:p>
            <a:r>
              <a:rPr lang="en-US" sz="2200" b="1" i="1" dirty="0">
                <a:latin typeface=""/>
              </a:rPr>
              <a:t>All respondents:</a:t>
            </a:r>
          </a:p>
          <a:p>
            <a:r>
              <a:rPr lang="en-US" sz="1900" dirty="0">
                <a:latin typeface=""/>
              </a:rPr>
              <a:t>Most respondents are very concerned (71%), with an additional 18% somewhat concerned about the rights of people with disabilities being eliminated. </a:t>
            </a:r>
          </a:p>
          <a:p>
            <a:endParaRPr lang="en-US" sz="1500" dirty="0">
              <a:latin typeface=""/>
            </a:endParaRPr>
          </a:p>
          <a:p>
            <a:r>
              <a:rPr lang="en-US" sz="2200" b="1" i="1" dirty="0">
                <a:latin typeface=""/>
              </a:rPr>
              <a:t>People with disabilities:</a:t>
            </a:r>
          </a:p>
          <a:p>
            <a:r>
              <a:rPr lang="en-US" sz="1900" dirty="0">
                <a:latin typeface=""/>
              </a:rPr>
              <a:t>Concern is slightly higher among respondents with disabilities, with 74% saying very concerned and 14% somewhat concerned about their rights.</a:t>
            </a:r>
          </a:p>
          <a:p>
            <a:endParaRPr lang="en-US" sz="1500" dirty="0">
              <a:latin typeface=""/>
            </a:endParaRPr>
          </a:p>
          <a:p>
            <a:r>
              <a:rPr lang="en-US" sz="2200" b="1" i="1" dirty="0">
                <a:latin typeface=""/>
              </a:rPr>
              <a:t>People close to someone with a disability:</a:t>
            </a:r>
          </a:p>
          <a:p>
            <a:r>
              <a:rPr lang="en-US" sz="1900" dirty="0">
                <a:latin typeface=""/>
              </a:rPr>
              <a:t>Concern is similarly high among respondents who are family and close friends of people with disabilities, with 71% very concerned and 18% somewhat concerned.</a:t>
            </a:r>
          </a:p>
          <a:p>
            <a:endParaRPr lang="en-US" sz="1500" dirty="0">
              <a:latin typeface=""/>
            </a:endParaRPr>
          </a:p>
          <a:p>
            <a:r>
              <a:rPr lang="en-US" sz="2200" b="1" i="1" dirty="0">
                <a:latin typeface=""/>
              </a:rPr>
              <a:t>People who work with people with disabilities:</a:t>
            </a:r>
          </a:p>
          <a:p>
            <a:r>
              <a:rPr lang="en-US" sz="1900" dirty="0">
                <a:latin typeface=""/>
              </a:rPr>
              <a:t>Most respondents working with people with disabilities working with people with disabilities are very concerned (66%), with 22% somewhat concerned.</a:t>
            </a:r>
          </a:p>
        </p:txBody>
      </p:sp>
      <p:sp>
        <p:nvSpPr>
          <p:cNvPr id="2" name="TextBox 1">
            <a:extLst>
              <a:ext uri="{FF2B5EF4-FFF2-40B4-BE49-F238E27FC236}">
                <a16:creationId xmlns:a16="http://schemas.microsoft.com/office/drawing/2014/main" id="{E049361A-2991-FCFC-BF36-4881CCD3D93E}"/>
              </a:ext>
            </a:extLst>
          </p:cNvPr>
          <p:cNvSpPr txBox="1"/>
          <p:nvPr/>
        </p:nvSpPr>
        <p:spPr>
          <a:xfrm>
            <a:off x="189054" y="153359"/>
            <a:ext cx="12002946" cy="453970"/>
          </a:xfrm>
          <a:prstGeom prst="rect">
            <a:avLst/>
          </a:prstGeom>
          <a:noFill/>
        </p:spPr>
        <p:txBody>
          <a:bodyPr wrap="square">
            <a:spAutoFit/>
          </a:bodyPr>
          <a:lstStyle/>
          <a:p>
            <a:r>
              <a:rPr lang="en-US" sz="2350" dirty="0">
                <a:solidFill>
                  <a:srgbClr val="4A4A4A"/>
                </a:solidFill>
                <a:latin typeface="Roboto Black" panose="02000000000000000000" pitchFamily="2" charset="0"/>
                <a:ea typeface="Roboto Black" panose="02000000000000000000" pitchFamily="2" charset="0"/>
              </a:rPr>
              <a:t>Most</a:t>
            </a:r>
            <a:r>
              <a:rPr lang="en-US" sz="2350" baseline="0" dirty="0">
                <a:solidFill>
                  <a:srgbClr val="4A4A4A"/>
                </a:solidFill>
                <a:latin typeface="Roboto Black" panose="02000000000000000000" pitchFamily="2" charset="0"/>
                <a:ea typeface="Roboto Black" panose="02000000000000000000" pitchFamily="2" charset="0"/>
              </a:rPr>
              <a:t> are very concerned about the rights of people with disabilities being eliminated.</a:t>
            </a:r>
          </a:p>
        </p:txBody>
      </p:sp>
      <p:sp>
        <p:nvSpPr>
          <p:cNvPr id="3" name="Text Box 2">
            <a:extLst>
              <a:ext uri="{FF2B5EF4-FFF2-40B4-BE49-F238E27FC236}">
                <a16:creationId xmlns:a16="http://schemas.microsoft.com/office/drawing/2014/main" id="{2DC6FF1E-E02C-4EFE-7010-C9E9B8AB7451}"/>
              </a:ext>
            </a:extLst>
          </p:cNvPr>
          <p:cNvSpPr txBox="1"/>
          <p:nvPr/>
        </p:nvSpPr>
        <p:spPr>
          <a:xfrm>
            <a:off x="1008404" y="5664761"/>
            <a:ext cx="10175192"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How concerned are you about the rights of people with disabilities being eliminated</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6792637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C5AEB-B810-9FD1-3064-4216895C0173}"/>
            </a:ext>
          </a:extLst>
        </p:cNvPr>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281FA47B-4834-CCEF-E863-696367702ECA}"/>
              </a:ext>
            </a:extLst>
          </p:cNvPr>
          <p:cNvGraphicFramePr/>
          <p:nvPr>
            <p:extLst>
              <p:ext uri="{D42A27DB-BD31-4B8C-83A1-F6EECF244321}">
                <p14:modId xmlns:p14="http://schemas.microsoft.com/office/powerpoint/2010/main" val="2396575364"/>
              </p:ext>
            </p:extLst>
          </p:nvPr>
        </p:nvGraphicFramePr>
        <p:xfrm>
          <a:off x="612650" y="408008"/>
          <a:ext cx="10185989" cy="6366076"/>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D27AFC7E-5A1B-F3C4-CAAD-8481554B7F7A}"/>
              </a:ext>
            </a:extLst>
          </p:cNvPr>
          <p:cNvSpPr txBox="1"/>
          <p:nvPr/>
        </p:nvSpPr>
        <p:spPr>
          <a:xfrm>
            <a:off x="189054" y="83916"/>
            <a:ext cx="12002946" cy="47705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Most feel it is very important that disability agencies work together.</a:t>
            </a:r>
          </a:p>
        </p:txBody>
      </p:sp>
      <p:sp>
        <p:nvSpPr>
          <p:cNvPr id="4" name="Text Box 5">
            <a:extLst>
              <a:ext uri="{FF2B5EF4-FFF2-40B4-BE49-F238E27FC236}">
                <a16:creationId xmlns:a16="http://schemas.microsoft.com/office/drawing/2014/main" id="{23062C2E-AAEE-2EE0-1748-45A291ADC329}"/>
              </a:ext>
            </a:extLst>
          </p:cNvPr>
          <p:cNvSpPr txBox="1"/>
          <p:nvPr/>
        </p:nvSpPr>
        <p:spPr>
          <a:xfrm flipV="1">
            <a:off x="10575357" y="4932332"/>
            <a:ext cx="223282" cy="4657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dirty="0">
                <a:solidFill>
                  <a:schemeClr val="tx1">
                    <a:lumMod val="85000"/>
                    <a:lumOff val="15000"/>
                  </a:schemeClr>
                </a:solidFill>
              </a:rPr>
              <a:t>%</a:t>
            </a:r>
          </a:p>
        </p:txBody>
      </p:sp>
    </p:spTree>
    <p:extLst>
      <p:ext uri="{BB962C8B-B14F-4D97-AF65-F5344CB8AC3E}">
        <p14:creationId xmlns:p14="http://schemas.microsoft.com/office/powerpoint/2010/main" val="27099866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F5540-9949-81E9-633B-53A2A792CE52}"/>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2468146C-9800-45B1-D19C-AFD64C273828}"/>
              </a:ext>
            </a:extLst>
          </p:cNvPr>
          <p:cNvSpPr txBox="1"/>
          <p:nvPr/>
        </p:nvSpPr>
        <p:spPr>
          <a:xfrm>
            <a:off x="254834" y="922094"/>
            <a:ext cx="11590053" cy="4478149"/>
          </a:xfrm>
          <a:prstGeom prst="rect">
            <a:avLst/>
          </a:prstGeom>
          <a:noFill/>
        </p:spPr>
        <p:txBody>
          <a:bodyPr wrap="square">
            <a:spAutoFit/>
          </a:bodyPr>
          <a:lstStyle/>
          <a:p>
            <a:r>
              <a:rPr lang="en-US" sz="2200" b="1" i="1" dirty="0">
                <a:latin typeface=""/>
              </a:rPr>
              <a:t>All respondents:</a:t>
            </a:r>
          </a:p>
          <a:p>
            <a:r>
              <a:rPr lang="en-US" sz="1900" dirty="0">
                <a:latin typeface=""/>
              </a:rPr>
              <a:t>Nearly all respondents say it is important for disability agencies to work together, including 91% who say it is very important. </a:t>
            </a:r>
            <a:br>
              <a:rPr lang="en-US" sz="2000" dirty="0"/>
            </a:br>
            <a:endParaRPr lang="en-US" sz="1500" dirty="0">
              <a:latin typeface=""/>
            </a:endParaRPr>
          </a:p>
          <a:p>
            <a:r>
              <a:rPr lang="en-US" sz="2200" b="1" i="1" dirty="0">
                <a:latin typeface=""/>
              </a:rPr>
              <a:t>People with disabilities:</a:t>
            </a:r>
          </a:p>
          <a:p>
            <a:r>
              <a:rPr lang="en-US" sz="1900" dirty="0">
                <a:latin typeface=""/>
              </a:rPr>
              <a:t>Most respondents with disabilities say it is very important (88%), with an additional 11% saying it is important.</a:t>
            </a:r>
          </a:p>
          <a:p>
            <a:endParaRPr lang="en-US" sz="1500" dirty="0">
              <a:latin typeface=""/>
            </a:endParaRPr>
          </a:p>
          <a:p>
            <a:r>
              <a:rPr lang="en-US" sz="2200" b="1" i="1" dirty="0">
                <a:latin typeface=""/>
              </a:rPr>
              <a:t>People close to someone with a disability:</a:t>
            </a:r>
          </a:p>
          <a:p>
            <a:r>
              <a:rPr lang="en-US" sz="1900" dirty="0">
                <a:latin typeface=""/>
              </a:rPr>
              <a:t>A large majority of respondents close to someone with a disability say it is very important (90%), with 9% saying it is important that disabilities agencies work together.</a:t>
            </a:r>
          </a:p>
          <a:p>
            <a:endParaRPr lang="en-US" sz="1500" dirty="0">
              <a:latin typeface=""/>
            </a:endParaRPr>
          </a:p>
          <a:p>
            <a:r>
              <a:rPr lang="en-US" sz="2200" b="1" i="1" dirty="0">
                <a:latin typeface=""/>
              </a:rPr>
              <a:t>People who work with people with disabilities:</a:t>
            </a:r>
          </a:p>
          <a:p>
            <a:r>
              <a:rPr lang="en-US" sz="1900" dirty="0">
                <a:latin typeface=""/>
              </a:rPr>
              <a:t>Nearly all respondents working with people with disabilities say it is very important (98%), with very few expressing lower levels of importance.</a:t>
            </a:r>
          </a:p>
        </p:txBody>
      </p:sp>
      <p:sp>
        <p:nvSpPr>
          <p:cNvPr id="4" name="TextBox 3">
            <a:extLst>
              <a:ext uri="{FF2B5EF4-FFF2-40B4-BE49-F238E27FC236}">
                <a16:creationId xmlns:a16="http://schemas.microsoft.com/office/drawing/2014/main" id="{4D694178-C8C2-3E16-0CAE-A859FD778817}"/>
              </a:ext>
            </a:extLst>
          </p:cNvPr>
          <p:cNvSpPr txBox="1"/>
          <p:nvPr/>
        </p:nvSpPr>
        <p:spPr>
          <a:xfrm>
            <a:off x="189054" y="83916"/>
            <a:ext cx="12002946" cy="47705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Most feel it is very important that disability agencies work together.</a:t>
            </a:r>
          </a:p>
        </p:txBody>
      </p:sp>
      <p:sp>
        <p:nvSpPr>
          <p:cNvPr id="5" name="Text Box 2">
            <a:extLst>
              <a:ext uri="{FF2B5EF4-FFF2-40B4-BE49-F238E27FC236}">
                <a16:creationId xmlns:a16="http://schemas.microsoft.com/office/drawing/2014/main" id="{60B4F587-189D-0D69-DBCC-7E1648B6E518}"/>
              </a:ext>
            </a:extLst>
          </p:cNvPr>
          <p:cNvSpPr txBox="1"/>
          <p:nvPr/>
        </p:nvSpPr>
        <p:spPr>
          <a:xfrm>
            <a:off x="1008404" y="5525869"/>
            <a:ext cx="10175192"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How important is it to you that disability agencies work together?</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1782812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DE9C0-C609-249B-97F5-3CD74B88890C}"/>
            </a:ext>
          </a:extLst>
        </p:cNvPr>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746E9238-BE8E-471D-A0A4-B0C03AD877A5}"/>
              </a:ext>
            </a:extLst>
          </p:cNvPr>
          <p:cNvGraphicFramePr/>
          <p:nvPr>
            <p:extLst>
              <p:ext uri="{D42A27DB-BD31-4B8C-83A1-F6EECF244321}">
                <p14:modId xmlns:p14="http://schemas.microsoft.com/office/powerpoint/2010/main" val="3130927151"/>
              </p:ext>
            </p:extLst>
          </p:nvPr>
        </p:nvGraphicFramePr>
        <p:xfrm>
          <a:off x="612650" y="508858"/>
          <a:ext cx="10185989" cy="6236198"/>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C13CFFEA-DA1F-1142-67FD-7DDDDFB838AA}"/>
              </a:ext>
            </a:extLst>
          </p:cNvPr>
          <p:cNvSpPr txBox="1"/>
          <p:nvPr/>
        </p:nvSpPr>
        <p:spPr>
          <a:xfrm>
            <a:off x="189054" y="83916"/>
            <a:ext cx="12002946" cy="47705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Yet a majority also feels disability agencies could improve coordination efforts.</a:t>
            </a:r>
          </a:p>
        </p:txBody>
      </p:sp>
      <p:sp>
        <p:nvSpPr>
          <p:cNvPr id="4" name="Text Box 5">
            <a:extLst>
              <a:ext uri="{FF2B5EF4-FFF2-40B4-BE49-F238E27FC236}">
                <a16:creationId xmlns:a16="http://schemas.microsoft.com/office/drawing/2014/main" id="{F8F7B234-56D2-D00F-A1CB-52B1FA0D2B45}"/>
              </a:ext>
            </a:extLst>
          </p:cNvPr>
          <p:cNvSpPr txBox="1"/>
          <p:nvPr/>
        </p:nvSpPr>
        <p:spPr>
          <a:xfrm flipV="1">
            <a:off x="10594398" y="5163827"/>
            <a:ext cx="223282" cy="4657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dirty="0">
                <a:solidFill>
                  <a:schemeClr val="tx1">
                    <a:lumMod val="85000"/>
                    <a:lumOff val="15000"/>
                  </a:schemeClr>
                </a:solidFill>
              </a:rPr>
              <a:t>%</a:t>
            </a:r>
          </a:p>
        </p:txBody>
      </p:sp>
    </p:spTree>
    <p:extLst>
      <p:ext uri="{BB962C8B-B14F-4D97-AF65-F5344CB8AC3E}">
        <p14:creationId xmlns:p14="http://schemas.microsoft.com/office/powerpoint/2010/main" val="15533673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9B979-94CD-D2F3-8938-84DEE2E30A2B}"/>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6E6C1933-CF8A-3723-6B07-0FEF8CEC7F13}"/>
              </a:ext>
            </a:extLst>
          </p:cNvPr>
          <p:cNvSpPr txBox="1"/>
          <p:nvPr/>
        </p:nvSpPr>
        <p:spPr>
          <a:xfrm>
            <a:off x="254834" y="667444"/>
            <a:ext cx="11590053" cy="5062924"/>
          </a:xfrm>
          <a:prstGeom prst="rect">
            <a:avLst/>
          </a:prstGeom>
          <a:noFill/>
        </p:spPr>
        <p:txBody>
          <a:bodyPr wrap="square">
            <a:spAutoFit/>
          </a:bodyPr>
          <a:lstStyle/>
          <a:p>
            <a:r>
              <a:rPr lang="en-US" sz="2200" b="1" i="1" dirty="0">
                <a:latin typeface=""/>
              </a:rPr>
              <a:t>All respondents:</a:t>
            </a:r>
          </a:p>
          <a:p>
            <a:r>
              <a:rPr lang="en-US" sz="1900" dirty="0">
                <a:latin typeface=""/>
              </a:rPr>
              <a:t>Most respondents say agencies do not work well together (68%), while 25% say they work well and 4% say very well. </a:t>
            </a:r>
            <a:br>
              <a:rPr lang="en-US" sz="2000" dirty="0"/>
            </a:br>
            <a:endParaRPr lang="en-US" sz="1500" dirty="0">
              <a:latin typeface=""/>
            </a:endParaRPr>
          </a:p>
          <a:p>
            <a:r>
              <a:rPr lang="en-US" sz="2200" b="1" i="1" dirty="0">
                <a:latin typeface=""/>
              </a:rPr>
              <a:t>People with disabilities:</a:t>
            </a:r>
          </a:p>
          <a:p>
            <a:r>
              <a:rPr lang="en-US" sz="1900" dirty="0">
                <a:latin typeface=""/>
              </a:rPr>
              <a:t>A majority of respondents with disabilities say agencies do not work well (60%), though this group is somewhat more likely than others to report positive views (34% combined well or very well).</a:t>
            </a:r>
          </a:p>
          <a:p>
            <a:endParaRPr lang="en-US" sz="1500" dirty="0">
              <a:latin typeface=""/>
            </a:endParaRPr>
          </a:p>
          <a:p>
            <a:r>
              <a:rPr lang="en-US" sz="2200" b="1" i="1" dirty="0">
                <a:latin typeface=""/>
              </a:rPr>
              <a:t>People close to someone with a disability:</a:t>
            </a:r>
          </a:p>
          <a:p>
            <a:r>
              <a:rPr lang="en-US" sz="1900" dirty="0">
                <a:latin typeface=""/>
              </a:rPr>
              <a:t>Respondents close to someone with a disability are most likely to report that agencies do not work well (75%). Only about one in five report positive views (23% combined).</a:t>
            </a:r>
          </a:p>
          <a:p>
            <a:endParaRPr lang="en-US" sz="1500" dirty="0">
              <a:latin typeface=""/>
            </a:endParaRPr>
          </a:p>
          <a:p>
            <a:r>
              <a:rPr lang="en-US" sz="2200" b="1" i="1" dirty="0">
                <a:latin typeface=""/>
              </a:rPr>
              <a:t>People who work with people with disabilities:</a:t>
            </a:r>
          </a:p>
          <a:p>
            <a:r>
              <a:rPr lang="en-US" sz="1900" dirty="0">
                <a:latin typeface=""/>
              </a:rPr>
              <a:t>About 62% of respondents working with people with disabilities say agencies do not work well, while roughly one-third report positive views (37% combined), indicating somewhat more favorable assessments than other groups.</a:t>
            </a:r>
          </a:p>
          <a:p>
            <a:endParaRPr lang="en-US" sz="1900" dirty="0">
              <a:latin typeface=""/>
            </a:endParaRPr>
          </a:p>
        </p:txBody>
      </p:sp>
      <p:sp>
        <p:nvSpPr>
          <p:cNvPr id="2" name="TextBox 1">
            <a:extLst>
              <a:ext uri="{FF2B5EF4-FFF2-40B4-BE49-F238E27FC236}">
                <a16:creationId xmlns:a16="http://schemas.microsoft.com/office/drawing/2014/main" id="{64CD8585-47B9-0E29-2E37-441FF25579F6}"/>
              </a:ext>
            </a:extLst>
          </p:cNvPr>
          <p:cNvSpPr txBox="1"/>
          <p:nvPr/>
        </p:nvSpPr>
        <p:spPr>
          <a:xfrm>
            <a:off x="189054" y="83916"/>
            <a:ext cx="12002946" cy="47705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Yet a majority also feels disability agencies could improve coordination efforts.</a:t>
            </a:r>
          </a:p>
        </p:txBody>
      </p:sp>
      <p:sp>
        <p:nvSpPr>
          <p:cNvPr id="3" name="Text Box 2">
            <a:extLst>
              <a:ext uri="{FF2B5EF4-FFF2-40B4-BE49-F238E27FC236}">
                <a16:creationId xmlns:a16="http://schemas.microsoft.com/office/drawing/2014/main" id="{68B3E0C2-5FDC-BABC-B4D8-1E812D736033}"/>
              </a:ext>
            </a:extLst>
          </p:cNvPr>
          <p:cNvSpPr txBox="1"/>
          <p:nvPr/>
        </p:nvSpPr>
        <p:spPr>
          <a:xfrm>
            <a:off x="1008404" y="5559371"/>
            <a:ext cx="10175192" cy="994175"/>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How well do you think disability agencies work together now?</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299540775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8443B-6005-120E-60B4-D43A3FD62F1B}"/>
            </a:ext>
          </a:extLst>
        </p:cNvPr>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48362223-704D-09D8-A9A8-4C1948ECED05}"/>
              </a:ext>
            </a:extLst>
          </p:cNvPr>
          <p:cNvGraphicFramePr/>
          <p:nvPr>
            <p:extLst>
              <p:ext uri="{D42A27DB-BD31-4B8C-83A1-F6EECF244321}">
                <p14:modId xmlns:p14="http://schemas.microsoft.com/office/powerpoint/2010/main" val="2889917365"/>
              </p:ext>
            </p:extLst>
          </p:nvPr>
        </p:nvGraphicFramePr>
        <p:xfrm>
          <a:off x="612650" y="408008"/>
          <a:ext cx="10185989" cy="6366076"/>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0FAB0D84-99F0-FF35-7E6B-4D676813F021}"/>
              </a:ext>
            </a:extLst>
          </p:cNvPr>
          <p:cNvSpPr txBox="1"/>
          <p:nvPr/>
        </p:nvSpPr>
        <p:spPr>
          <a:xfrm>
            <a:off x="189054" y="49191"/>
            <a:ext cx="12002946" cy="861774"/>
          </a:xfrm>
          <a:prstGeom prst="rect">
            <a:avLst/>
          </a:prstGeom>
          <a:noFill/>
        </p:spPr>
        <p:txBody>
          <a:bodyPr wrap="square">
            <a:spAutoFit/>
          </a:bodyPr>
          <a:lstStyle/>
          <a:p>
            <a:r>
              <a:rPr lang="en-US" sz="2500" dirty="0">
                <a:solidFill>
                  <a:srgbClr val="4A4A4A"/>
                </a:solidFill>
                <a:latin typeface="Roboto Black" panose="02000000000000000000" pitchFamily="2" charset="0"/>
                <a:ea typeface="Roboto Black" panose="02000000000000000000" pitchFamily="2" charset="0"/>
              </a:rPr>
              <a:t>Roughly 8 in 10 are very concerned about threats to services and benefits affecting people with disabilities in Texas.</a:t>
            </a:r>
            <a:endParaRPr lang="en-US" sz="2500" baseline="0" dirty="0">
              <a:solidFill>
                <a:srgbClr val="4A4A4A"/>
              </a:solidFill>
              <a:latin typeface="Roboto Black" panose="02000000000000000000" pitchFamily="2" charset="0"/>
              <a:ea typeface="Roboto Black" panose="02000000000000000000" pitchFamily="2" charset="0"/>
            </a:endParaRPr>
          </a:p>
        </p:txBody>
      </p:sp>
      <p:sp>
        <p:nvSpPr>
          <p:cNvPr id="4" name="Text Box 5">
            <a:extLst>
              <a:ext uri="{FF2B5EF4-FFF2-40B4-BE49-F238E27FC236}">
                <a16:creationId xmlns:a16="http://schemas.microsoft.com/office/drawing/2014/main" id="{B238E561-3295-333F-2472-1C933F9888F2}"/>
              </a:ext>
            </a:extLst>
          </p:cNvPr>
          <p:cNvSpPr txBox="1"/>
          <p:nvPr/>
        </p:nvSpPr>
        <p:spPr>
          <a:xfrm flipV="1">
            <a:off x="10575357" y="5129100"/>
            <a:ext cx="223282" cy="4657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dirty="0">
                <a:solidFill>
                  <a:schemeClr val="tx1">
                    <a:lumMod val="85000"/>
                    <a:lumOff val="15000"/>
                  </a:schemeClr>
                </a:solidFill>
              </a:rPr>
              <a:t>%</a:t>
            </a:r>
          </a:p>
        </p:txBody>
      </p:sp>
    </p:spTree>
    <p:extLst>
      <p:ext uri="{BB962C8B-B14F-4D97-AF65-F5344CB8AC3E}">
        <p14:creationId xmlns:p14="http://schemas.microsoft.com/office/powerpoint/2010/main" val="17191846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D63B6-FDAD-3D8F-8315-A9F0719DD9E5}"/>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EF307E38-F15C-B221-54F2-73FFF28D2F5A}"/>
              </a:ext>
            </a:extLst>
          </p:cNvPr>
          <p:cNvSpPr txBox="1"/>
          <p:nvPr/>
        </p:nvSpPr>
        <p:spPr>
          <a:xfrm>
            <a:off x="254834" y="1235156"/>
            <a:ext cx="11590053" cy="4185761"/>
          </a:xfrm>
          <a:prstGeom prst="rect">
            <a:avLst/>
          </a:prstGeom>
          <a:noFill/>
        </p:spPr>
        <p:txBody>
          <a:bodyPr wrap="square">
            <a:spAutoFit/>
          </a:bodyPr>
          <a:lstStyle/>
          <a:p>
            <a:r>
              <a:rPr lang="en-US" sz="2200" b="1" i="1" dirty="0">
                <a:latin typeface=""/>
              </a:rPr>
              <a:t>All respondents:</a:t>
            </a:r>
          </a:p>
          <a:p>
            <a:r>
              <a:rPr lang="en-US" sz="1900" dirty="0">
                <a:latin typeface=""/>
              </a:rPr>
              <a:t>Most respondents (80%) report that they are “very concerned”, with 16% being “somewhat concerned”.</a:t>
            </a:r>
          </a:p>
          <a:p>
            <a:endParaRPr lang="en-US" sz="1500" dirty="0">
              <a:latin typeface=""/>
            </a:endParaRPr>
          </a:p>
          <a:p>
            <a:r>
              <a:rPr lang="en-US" sz="2200" b="1" i="1" dirty="0">
                <a:latin typeface=""/>
              </a:rPr>
              <a:t>People with disabilities:</a:t>
            </a:r>
          </a:p>
          <a:p>
            <a:r>
              <a:rPr lang="en-US" sz="1900" dirty="0">
                <a:latin typeface=""/>
              </a:rPr>
              <a:t>Nearly eight in ten respondents with a disability are “very concerned” (79%), with 16% “somewhat concerned”.</a:t>
            </a:r>
          </a:p>
          <a:p>
            <a:endParaRPr lang="en-US" sz="1500" dirty="0">
              <a:latin typeface=""/>
            </a:endParaRPr>
          </a:p>
          <a:p>
            <a:r>
              <a:rPr lang="en-US" sz="2200" b="1" i="1" dirty="0">
                <a:latin typeface=""/>
              </a:rPr>
              <a:t>People close to someone with a disability:</a:t>
            </a:r>
          </a:p>
          <a:p>
            <a:r>
              <a:rPr lang="en-US" sz="1900" dirty="0">
                <a:latin typeface=""/>
              </a:rPr>
              <a:t>Concern is similarly high among respondents close to someone with a disability, with 82% “very concerned” and 14% “somewhat concerned”.</a:t>
            </a:r>
          </a:p>
          <a:p>
            <a:endParaRPr lang="en-US" sz="1500" dirty="0">
              <a:latin typeface=""/>
            </a:endParaRPr>
          </a:p>
          <a:p>
            <a:r>
              <a:rPr lang="en-US" sz="2200" b="1" i="1" dirty="0">
                <a:latin typeface=""/>
              </a:rPr>
              <a:t>People who work with people with disabilities:</a:t>
            </a:r>
          </a:p>
          <a:p>
            <a:r>
              <a:rPr lang="en-US" sz="1900" dirty="0">
                <a:latin typeface=""/>
              </a:rPr>
              <a:t>Most respondents who work with people with disabilities are “very concerned” (77%), with 18% “somewhat concerned”, showing consistent concern across groups.</a:t>
            </a:r>
          </a:p>
        </p:txBody>
      </p:sp>
      <p:sp>
        <p:nvSpPr>
          <p:cNvPr id="4" name="Text Box 2">
            <a:extLst>
              <a:ext uri="{FF2B5EF4-FFF2-40B4-BE49-F238E27FC236}">
                <a16:creationId xmlns:a16="http://schemas.microsoft.com/office/drawing/2014/main" id="{C2721304-384C-E4E6-AA2B-8039ACDB077F}"/>
              </a:ext>
            </a:extLst>
          </p:cNvPr>
          <p:cNvSpPr txBox="1"/>
          <p:nvPr/>
        </p:nvSpPr>
        <p:spPr>
          <a:xfrm>
            <a:off x="218081" y="5763975"/>
            <a:ext cx="11655833"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How concerned are you about threat to services and benefits impacting people with disabilities</a:t>
            </a:r>
            <a:r>
              <a:rPr lang="en-US" sz="1800" b="0" dirty="0">
                <a:solidFill>
                  <a:srgbClr val="4A4A4A"/>
                </a:solidFill>
                <a:latin typeface="Roboto" panose="02000000000000000000" pitchFamily="2" charset="0"/>
                <a:ea typeface="Roboto" panose="02000000000000000000" pitchFamily="2" charset="0"/>
              </a:rPr>
              <a:t>? </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
        <p:nvSpPr>
          <p:cNvPr id="5" name="TextBox 4">
            <a:extLst>
              <a:ext uri="{FF2B5EF4-FFF2-40B4-BE49-F238E27FC236}">
                <a16:creationId xmlns:a16="http://schemas.microsoft.com/office/drawing/2014/main" id="{0960B6E7-E41F-C060-7161-6AF92295B721}"/>
              </a:ext>
            </a:extLst>
          </p:cNvPr>
          <p:cNvSpPr txBox="1"/>
          <p:nvPr/>
        </p:nvSpPr>
        <p:spPr>
          <a:xfrm>
            <a:off x="189054" y="49191"/>
            <a:ext cx="12002946" cy="861774"/>
          </a:xfrm>
          <a:prstGeom prst="rect">
            <a:avLst/>
          </a:prstGeom>
          <a:noFill/>
        </p:spPr>
        <p:txBody>
          <a:bodyPr wrap="square">
            <a:spAutoFit/>
          </a:bodyPr>
          <a:lstStyle/>
          <a:p>
            <a:r>
              <a:rPr lang="en-US" sz="2500" dirty="0">
                <a:solidFill>
                  <a:srgbClr val="4A4A4A"/>
                </a:solidFill>
                <a:latin typeface="Roboto Black" panose="02000000000000000000" pitchFamily="2" charset="0"/>
                <a:ea typeface="Roboto Black" panose="02000000000000000000" pitchFamily="2" charset="0"/>
              </a:rPr>
              <a:t>Roughly 8 in 10 are very concerned about threats to services and benefits affecting people with disabilities in Texas.</a:t>
            </a:r>
            <a:endParaRPr lang="en-US" sz="2500" baseline="0" dirty="0">
              <a:solidFill>
                <a:srgbClr val="4A4A4A"/>
              </a:solidFill>
              <a:latin typeface="Roboto Black" panose="02000000000000000000" pitchFamily="2" charset="0"/>
              <a:ea typeface="Roboto Black" panose="02000000000000000000" pitchFamily="2" charset="0"/>
            </a:endParaRPr>
          </a:p>
        </p:txBody>
      </p:sp>
    </p:spTree>
    <p:extLst>
      <p:ext uri="{BB962C8B-B14F-4D97-AF65-F5344CB8AC3E}">
        <p14:creationId xmlns:p14="http://schemas.microsoft.com/office/powerpoint/2010/main" val="12511215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4041F-AE9B-A4AE-FAC4-0C7E68A49D4A}"/>
            </a:ext>
          </a:extLst>
        </p:cNvPr>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9BA51CAB-A75F-9CC4-D68E-7FD0631E94EB}"/>
              </a:ext>
            </a:extLst>
          </p:cNvPr>
          <p:cNvGraphicFramePr/>
          <p:nvPr>
            <p:extLst>
              <p:ext uri="{D42A27DB-BD31-4B8C-83A1-F6EECF244321}">
                <p14:modId xmlns:p14="http://schemas.microsoft.com/office/powerpoint/2010/main" val="4112409685"/>
              </p:ext>
            </p:extLst>
          </p:nvPr>
        </p:nvGraphicFramePr>
        <p:xfrm>
          <a:off x="612650" y="489033"/>
          <a:ext cx="10185989" cy="6366076"/>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D035883D-3AAC-12B7-4848-88987B7C006F}"/>
              </a:ext>
            </a:extLst>
          </p:cNvPr>
          <p:cNvSpPr txBox="1"/>
          <p:nvPr/>
        </p:nvSpPr>
        <p:spPr>
          <a:xfrm>
            <a:off x="189054" y="-20265"/>
            <a:ext cx="12002946" cy="86177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A majority are “somewhat interested” in getting involved in advocacy efforts to educate lawmakers in Texas about how to better serve people with disabilities.</a:t>
            </a:r>
          </a:p>
        </p:txBody>
      </p:sp>
      <p:sp>
        <p:nvSpPr>
          <p:cNvPr id="4" name="Text Box 5">
            <a:extLst>
              <a:ext uri="{FF2B5EF4-FFF2-40B4-BE49-F238E27FC236}">
                <a16:creationId xmlns:a16="http://schemas.microsoft.com/office/drawing/2014/main" id="{0F267678-914E-D214-55B1-698F73B8AC8A}"/>
              </a:ext>
            </a:extLst>
          </p:cNvPr>
          <p:cNvSpPr txBox="1"/>
          <p:nvPr/>
        </p:nvSpPr>
        <p:spPr>
          <a:xfrm flipV="1">
            <a:off x="10575357" y="4920757"/>
            <a:ext cx="223282" cy="4657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dirty="0">
                <a:solidFill>
                  <a:schemeClr val="tx1">
                    <a:lumMod val="85000"/>
                    <a:lumOff val="15000"/>
                  </a:schemeClr>
                </a:solidFill>
              </a:rPr>
              <a:t>%</a:t>
            </a:r>
          </a:p>
        </p:txBody>
      </p:sp>
    </p:spTree>
    <p:extLst>
      <p:ext uri="{BB962C8B-B14F-4D97-AF65-F5344CB8AC3E}">
        <p14:creationId xmlns:p14="http://schemas.microsoft.com/office/powerpoint/2010/main" val="4496524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2AFDEF-7DD2-E445-5438-1B681303D354}"/>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B8BE8F1A-3013-F6A8-588C-5F423276FD51}"/>
              </a:ext>
            </a:extLst>
          </p:cNvPr>
          <p:cNvSpPr txBox="1"/>
          <p:nvPr/>
        </p:nvSpPr>
        <p:spPr>
          <a:xfrm>
            <a:off x="254834" y="1189038"/>
            <a:ext cx="11590053" cy="4785926"/>
          </a:xfrm>
          <a:prstGeom prst="rect">
            <a:avLst/>
          </a:prstGeom>
          <a:noFill/>
        </p:spPr>
        <p:txBody>
          <a:bodyPr wrap="square">
            <a:spAutoFit/>
          </a:bodyPr>
          <a:lstStyle/>
          <a:p>
            <a:r>
              <a:rPr lang="en-US" sz="2200" b="1" i="1" dirty="0">
                <a:latin typeface=""/>
              </a:rPr>
              <a:t>All respondents:</a:t>
            </a:r>
          </a:p>
          <a:p>
            <a:r>
              <a:rPr lang="en-US" sz="1900" dirty="0">
                <a:latin typeface=""/>
              </a:rPr>
              <a:t>Most respondents express interest, including 52% who are “very interested” and 33% “somewhat interested”. </a:t>
            </a:r>
          </a:p>
          <a:p>
            <a:endParaRPr lang="en-US" sz="1600" dirty="0"/>
          </a:p>
          <a:p>
            <a:r>
              <a:rPr lang="en-US" sz="2200" b="1" i="1" dirty="0">
                <a:latin typeface=""/>
              </a:rPr>
              <a:t>People with disabilities:</a:t>
            </a:r>
          </a:p>
          <a:p>
            <a:r>
              <a:rPr lang="en-US" sz="1900" dirty="0">
                <a:latin typeface=""/>
              </a:rPr>
              <a:t>Interest is high among respondents with disabilities, with 57% “very interested” and 30% “somewhat interested”.</a:t>
            </a:r>
          </a:p>
          <a:p>
            <a:endParaRPr lang="en-US" sz="1500" dirty="0">
              <a:latin typeface=""/>
            </a:endParaRPr>
          </a:p>
          <a:p>
            <a:r>
              <a:rPr lang="en-US" sz="2200" b="1" i="1" dirty="0">
                <a:latin typeface=""/>
              </a:rPr>
              <a:t>People close to someone with a disability:</a:t>
            </a:r>
          </a:p>
          <a:p>
            <a:r>
              <a:rPr lang="en-US" sz="1900" dirty="0">
                <a:latin typeface=""/>
              </a:rPr>
              <a:t>About 46% of respondents with a close family member or friend are “very interested” and 37% “somewhat interested” in getting involved in advocacy efforts.</a:t>
            </a:r>
          </a:p>
          <a:p>
            <a:endParaRPr lang="en-US" sz="1500" dirty="0">
              <a:latin typeface=""/>
            </a:endParaRPr>
          </a:p>
          <a:p>
            <a:r>
              <a:rPr lang="en-US" sz="2200" b="1" i="1" dirty="0">
                <a:latin typeface=""/>
              </a:rPr>
              <a:t>People who work with people with disabilities:</a:t>
            </a:r>
          </a:p>
          <a:p>
            <a:r>
              <a:rPr lang="en-US" sz="1900" dirty="0">
                <a:latin typeface=""/>
              </a:rPr>
              <a:t>Most respondents who work with people with disabilities report high interest, with 58% “very interested” and 31% “somewhat interested” in getting involved in advocacy efforts to educate lawmakers.</a:t>
            </a:r>
          </a:p>
          <a:p>
            <a:endParaRPr lang="en-US" sz="1900" dirty="0">
              <a:latin typeface=""/>
            </a:endParaRPr>
          </a:p>
        </p:txBody>
      </p:sp>
      <p:sp>
        <p:nvSpPr>
          <p:cNvPr id="3" name="Text Box 2">
            <a:extLst>
              <a:ext uri="{FF2B5EF4-FFF2-40B4-BE49-F238E27FC236}">
                <a16:creationId xmlns:a16="http://schemas.microsoft.com/office/drawing/2014/main" id="{C0140B28-8683-B646-FCA7-629A7BF50A81}"/>
              </a:ext>
            </a:extLst>
          </p:cNvPr>
          <p:cNvSpPr txBox="1"/>
          <p:nvPr/>
        </p:nvSpPr>
        <p:spPr>
          <a:xfrm>
            <a:off x="189053" y="5676709"/>
            <a:ext cx="11770717"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Would you be interested in working with disability organizations to educate lawmakers about how to better serve people with disabilities?</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
        <p:nvSpPr>
          <p:cNvPr id="5" name="TextBox 4">
            <a:extLst>
              <a:ext uri="{FF2B5EF4-FFF2-40B4-BE49-F238E27FC236}">
                <a16:creationId xmlns:a16="http://schemas.microsoft.com/office/drawing/2014/main" id="{C59EB4BE-DD8A-57CE-211F-A2915763BB1E}"/>
              </a:ext>
            </a:extLst>
          </p:cNvPr>
          <p:cNvSpPr txBox="1"/>
          <p:nvPr/>
        </p:nvSpPr>
        <p:spPr>
          <a:xfrm>
            <a:off x="189054" y="-20265"/>
            <a:ext cx="12002946" cy="86177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A majority are “somewhat interested” in getting involved in advocacy efforts to educate lawmakers in Texas to better serve people with disabilities.</a:t>
            </a:r>
          </a:p>
        </p:txBody>
      </p:sp>
    </p:spTree>
    <p:extLst>
      <p:ext uri="{BB962C8B-B14F-4D97-AF65-F5344CB8AC3E}">
        <p14:creationId xmlns:p14="http://schemas.microsoft.com/office/powerpoint/2010/main" val="20357642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EB5F2-0B1D-BE82-60FA-987B4EF4ED2D}"/>
            </a:ext>
          </a:extLst>
        </p:cNvPr>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0046C851-0764-8C0F-30AE-351872A07C15}"/>
              </a:ext>
            </a:extLst>
          </p:cNvPr>
          <p:cNvGraphicFramePr/>
          <p:nvPr>
            <p:extLst>
              <p:ext uri="{D42A27DB-BD31-4B8C-83A1-F6EECF244321}">
                <p14:modId xmlns:p14="http://schemas.microsoft.com/office/powerpoint/2010/main" val="4177488407"/>
              </p:ext>
            </p:extLst>
          </p:nvPr>
        </p:nvGraphicFramePr>
        <p:xfrm>
          <a:off x="612650" y="509606"/>
          <a:ext cx="10185989" cy="6366076"/>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C2CFBD13-FF5C-2CB2-3C8D-74329CD3BDDC}"/>
              </a:ext>
            </a:extLst>
          </p:cNvPr>
          <p:cNvSpPr txBox="1"/>
          <p:nvPr/>
        </p:nvSpPr>
        <p:spPr>
          <a:xfrm>
            <a:off x="189054" y="-20265"/>
            <a:ext cx="12002946" cy="861774"/>
          </a:xfrm>
          <a:prstGeom prst="rect">
            <a:avLst/>
          </a:prstGeom>
          <a:noFill/>
        </p:spPr>
        <p:txBody>
          <a:bodyPr wrap="square">
            <a:spAutoFit/>
          </a:bodyPr>
          <a:lstStyle/>
          <a:p>
            <a:r>
              <a:rPr lang="en-US" sz="2500" dirty="0">
                <a:solidFill>
                  <a:srgbClr val="4A4A4A"/>
                </a:solidFill>
                <a:latin typeface="Roboto Black" panose="02000000000000000000" pitchFamily="2" charset="0"/>
                <a:ea typeface="Roboto Black" panose="02000000000000000000" pitchFamily="2" charset="0"/>
              </a:rPr>
              <a:t>Roughly 3 in 4</a:t>
            </a:r>
            <a:r>
              <a:rPr lang="en-US" sz="2500" baseline="0" dirty="0">
                <a:solidFill>
                  <a:srgbClr val="4A4A4A"/>
                </a:solidFill>
                <a:latin typeface="Roboto Black" panose="02000000000000000000" pitchFamily="2" charset="0"/>
                <a:ea typeface="Roboto Black" panose="02000000000000000000" pitchFamily="2" charset="0"/>
              </a:rPr>
              <a:t> are “very supportive” of disability organizations across Texas working together to organize educational events for lawmakers.</a:t>
            </a:r>
          </a:p>
        </p:txBody>
      </p:sp>
      <p:sp>
        <p:nvSpPr>
          <p:cNvPr id="4" name="Text Box 5">
            <a:extLst>
              <a:ext uri="{FF2B5EF4-FFF2-40B4-BE49-F238E27FC236}">
                <a16:creationId xmlns:a16="http://schemas.microsoft.com/office/drawing/2014/main" id="{5A334E8F-904C-2A5F-6C07-31A4D3864C46}"/>
              </a:ext>
            </a:extLst>
          </p:cNvPr>
          <p:cNvSpPr txBox="1"/>
          <p:nvPr/>
        </p:nvSpPr>
        <p:spPr>
          <a:xfrm flipV="1">
            <a:off x="10563782" y="5013357"/>
            <a:ext cx="223282" cy="4657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dirty="0">
                <a:solidFill>
                  <a:schemeClr val="tx1">
                    <a:lumMod val="85000"/>
                    <a:lumOff val="15000"/>
                  </a:schemeClr>
                </a:solidFill>
              </a:rPr>
              <a:t>%</a:t>
            </a:r>
          </a:p>
        </p:txBody>
      </p:sp>
    </p:spTree>
    <p:extLst>
      <p:ext uri="{BB962C8B-B14F-4D97-AF65-F5344CB8AC3E}">
        <p14:creationId xmlns:p14="http://schemas.microsoft.com/office/powerpoint/2010/main" val="241677692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CB1E3-BFE9-8920-0014-785864AC5CC5}"/>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EF510B42-B76A-E735-EF67-AB75DCDB55EC}"/>
              </a:ext>
            </a:extLst>
          </p:cNvPr>
          <p:cNvSpPr txBox="1"/>
          <p:nvPr/>
        </p:nvSpPr>
        <p:spPr>
          <a:xfrm>
            <a:off x="254834" y="841063"/>
            <a:ext cx="11590053" cy="4770537"/>
          </a:xfrm>
          <a:prstGeom prst="rect">
            <a:avLst/>
          </a:prstGeom>
          <a:noFill/>
        </p:spPr>
        <p:txBody>
          <a:bodyPr wrap="square">
            <a:spAutoFit/>
          </a:bodyPr>
          <a:lstStyle/>
          <a:p>
            <a:r>
              <a:rPr lang="en-US" sz="2200" b="1" i="1" dirty="0">
                <a:latin typeface=""/>
              </a:rPr>
              <a:t>All respondents:</a:t>
            </a:r>
          </a:p>
          <a:p>
            <a:r>
              <a:rPr lang="en-US" sz="1900" dirty="0">
                <a:latin typeface=""/>
              </a:rPr>
              <a:t>Support is high among all respondents, with nearly eight in ten (78%) very supportive and 20% somewhat supportive. </a:t>
            </a:r>
          </a:p>
          <a:p>
            <a:endParaRPr lang="en-US" sz="1500" b="1" i="1" dirty="0">
              <a:latin typeface=""/>
            </a:endParaRPr>
          </a:p>
          <a:p>
            <a:r>
              <a:rPr lang="en-US" sz="2200" b="1" i="1" dirty="0">
                <a:latin typeface=""/>
              </a:rPr>
              <a:t>People with disabilities:</a:t>
            </a:r>
          </a:p>
          <a:p>
            <a:r>
              <a:rPr lang="en-US" sz="1900" dirty="0">
                <a:latin typeface=""/>
              </a:rPr>
              <a:t>Support is strong among respondents with a disability, with 75% very supportive and 22% somewhat supportive of disability organizations across Texas working to educate lawmakers.</a:t>
            </a:r>
          </a:p>
          <a:p>
            <a:endParaRPr lang="en-US" sz="1500" dirty="0">
              <a:latin typeface=""/>
            </a:endParaRPr>
          </a:p>
          <a:p>
            <a:r>
              <a:rPr lang="en-US" sz="2200" b="1" i="1" dirty="0">
                <a:latin typeface=""/>
              </a:rPr>
              <a:t>People close to someone with a disability:</a:t>
            </a:r>
          </a:p>
          <a:p>
            <a:r>
              <a:rPr lang="en-US" sz="1900" dirty="0">
                <a:latin typeface=""/>
              </a:rPr>
              <a:t>Respondents close to someone with a disability express similar levels of support, with 76% very supportive and 22% somewhat supportive of disability organizations banding together to educate lawmakers.</a:t>
            </a:r>
          </a:p>
          <a:p>
            <a:endParaRPr lang="en-US" sz="1500" dirty="0">
              <a:latin typeface=""/>
            </a:endParaRPr>
          </a:p>
          <a:p>
            <a:r>
              <a:rPr lang="en-US" sz="2200" b="1" i="1" dirty="0">
                <a:latin typeface=""/>
              </a:rPr>
              <a:t>People who work with people with disabilities:</a:t>
            </a:r>
          </a:p>
          <a:p>
            <a:r>
              <a:rPr lang="en-US" sz="1900" dirty="0">
                <a:latin typeface=""/>
              </a:rPr>
              <a:t>Support is highest among respondents working with people with disabilities, with 86% very supportive and 13% somewhat supportive.</a:t>
            </a:r>
          </a:p>
        </p:txBody>
      </p:sp>
      <p:sp>
        <p:nvSpPr>
          <p:cNvPr id="4" name="TextBox 3">
            <a:extLst>
              <a:ext uri="{FF2B5EF4-FFF2-40B4-BE49-F238E27FC236}">
                <a16:creationId xmlns:a16="http://schemas.microsoft.com/office/drawing/2014/main" id="{E5D67AB2-85F3-D5B2-BE39-6C22AAE7BBBC}"/>
              </a:ext>
            </a:extLst>
          </p:cNvPr>
          <p:cNvSpPr txBox="1"/>
          <p:nvPr/>
        </p:nvSpPr>
        <p:spPr>
          <a:xfrm>
            <a:off x="189054" y="-20265"/>
            <a:ext cx="12002946" cy="861774"/>
          </a:xfrm>
          <a:prstGeom prst="rect">
            <a:avLst/>
          </a:prstGeom>
          <a:noFill/>
        </p:spPr>
        <p:txBody>
          <a:bodyPr wrap="square">
            <a:spAutoFit/>
          </a:bodyPr>
          <a:lstStyle/>
          <a:p>
            <a:r>
              <a:rPr lang="en-US" sz="2500" dirty="0">
                <a:solidFill>
                  <a:srgbClr val="4A4A4A"/>
                </a:solidFill>
                <a:latin typeface="Roboto Black" panose="02000000000000000000" pitchFamily="2" charset="0"/>
                <a:ea typeface="Roboto Black" panose="02000000000000000000" pitchFamily="2" charset="0"/>
              </a:rPr>
              <a:t>Roughly 3 in 4</a:t>
            </a:r>
            <a:r>
              <a:rPr lang="en-US" sz="2500" baseline="0" dirty="0">
                <a:solidFill>
                  <a:srgbClr val="4A4A4A"/>
                </a:solidFill>
                <a:latin typeface="Roboto Black" panose="02000000000000000000" pitchFamily="2" charset="0"/>
                <a:ea typeface="Roboto Black" panose="02000000000000000000" pitchFamily="2" charset="0"/>
              </a:rPr>
              <a:t> are “very supportive” of disability organizations across Texas working together to organize educational events for lawmakers.</a:t>
            </a:r>
          </a:p>
        </p:txBody>
      </p:sp>
      <p:sp>
        <p:nvSpPr>
          <p:cNvPr id="6" name="Text Box 2">
            <a:extLst>
              <a:ext uri="{FF2B5EF4-FFF2-40B4-BE49-F238E27FC236}">
                <a16:creationId xmlns:a16="http://schemas.microsoft.com/office/drawing/2014/main" id="{AC119C42-CC63-F851-C308-0CF3A4170E3F}"/>
              </a:ext>
            </a:extLst>
          </p:cNvPr>
          <p:cNvSpPr txBox="1"/>
          <p:nvPr/>
        </p:nvSpPr>
        <p:spPr>
          <a:xfrm>
            <a:off x="254834" y="5632977"/>
            <a:ext cx="11590052"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Would you support the idea of disability organizations joining across Texas to organize educational events for lawmakers?</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20553813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A0347-9B84-37B5-05B2-7F3A2CE183CF}"/>
            </a:ext>
          </a:extLst>
        </p:cNvPr>
        <p:cNvGrpSpPr/>
        <p:nvPr/>
      </p:nvGrpSpPr>
      <p:grpSpPr>
        <a:xfrm>
          <a:off x="0" y="0"/>
          <a:ext cx="0" cy="0"/>
          <a:chOff x="0" y="0"/>
          <a:chExt cx="0" cy="0"/>
        </a:xfrm>
      </p:grpSpPr>
      <p:graphicFrame>
        <p:nvGraphicFramePr>
          <p:cNvPr id="6" name="Google Shape;599;p12">
            <a:extLst>
              <a:ext uri="{FF2B5EF4-FFF2-40B4-BE49-F238E27FC236}">
                <a16:creationId xmlns:a16="http://schemas.microsoft.com/office/drawing/2014/main" id="{E7A5058C-A11A-1F53-3F4E-048569EEFD8D}"/>
              </a:ext>
            </a:extLst>
          </p:cNvPr>
          <p:cNvGraphicFramePr/>
          <p:nvPr>
            <p:extLst>
              <p:ext uri="{D42A27DB-BD31-4B8C-83A1-F6EECF244321}">
                <p14:modId xmlns:p14="http://schemas.microsoft.com/office/powerpoint/2010/main" val="2946534280"/>
              </p:ext>
            </p:extLst>
          </p:nvPr>
        </p:nvGraphicFramePr>
        <p:xfrm>
          <a:off x="391886" y="961088"/>
          <a:ext cx="11211850" cy="5082042"/>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6BA2BDE8-3FD5-1E37-3B58-6CAED5C36287}"/>
              </a:ext>
            </a:extLst>
          </p:cNvPr>
          <p:cNvSpPr txBox="1"/>
          <p:nvPr/>
        </p:nvSpPr>
        <p:spPr>
          <a:xfrm>
            <a:off x="9843039" y="50845"/>
            <a:ext cx="1554480" cy="457200"/>
          </a:xfrm>
          <a:prstGeom prst="rect">
            <a:avLst/>
          </a:prstGeom>
          <a:solidFill>
            <a:schemeClr val="bg1"/>
          </a:solidFill>
          <a:ln>
            <a:solidFill>
              <a:schemeClr val="bg1"/>
            </a:solidFill>
          </a:ln>
        </p:spPr>
        <p:txBody>
          <a:bodyPr wrap="square" rtlCol="0">
            <a:spAutoFit/>
          </a:bodyPr>
          <a:lstStyle/>
          <a:p>
            <a:endParaRPr lang="en-US"/>
          </a:p>
        </p:txBody>
      </p:sp>
      <p:sp>
        <p:nvSpPr>
          <p:cNvPr id="11" name="TextBox 10">
            <a:extLst>
              <a:ext uri="{FF2B5EF4-FFF2-40B4-BE49-F238E27FC236}">
                <a16:creationId xmlns:a16="http://schemas.microsoft.com/office/drawing/2014/main" id="{F0096A53-0E64-7A21-BEB4-C39704C4D39D}"/>
              </a:ext>
            </a:extLst>
          </p:cNvPr>
          <p:cNvSpPr txBox="1"/>
          <p:nvPr/>
        </p:nvSpPr>
        <p:spPr>
          <a:xfrm>
            <a:off x="231493" y="42925"/>
            <a:ext cx="11728277" cy="86177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Nearly half need help staying in their communities and finding accessible housing.</a:t>
            </a:r>
          </a:p>
        </p:txBody>
      </p:sp>
      <p:sp>
        <p:nvSpPr>
          <p:cNvPr id="18" name="Text Box 2">
            <a:extLst>
              <a:ext uri="{FF2B5EF4-FFF2-40B4-BE49-F238E27FC236}">
                <a16:creationId xmlns:a16="http://schemas.microsoft.com/office/drawing/2014/main" id="{7E6F3C60-DB8E-7576-10F0-886A59F457C8}"/>
              </a:ext>
            </a:extLst>
          </p:cNvPr>
          <p:cNvSpPr txBox="1"/>
          <p:nvPr/>
        </p:nvSpPr>
        <p:spPr>
          <a:xfrm>
            <a:off x="231493" y="5928425"/>
            <a:ext cx="11728277"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Do you or someone you know need help with any of the following</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28788183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AF51E-0A42-D115-92BC-00A673C09AF3}"/>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6DDAD610-B704-0BE6-4A4F-FD7BC72F5AF1}"/>
              </a:ext>
            </a:extLst>
          </p:cNvPr>
          <p:cNvSpPr txBox="1"/>
          <p:nvPr/>
        </p:nvSpPr>
        <p:spPr>
          <a:xfrm>
            <a:off x="254834" y="1454529"/>
            <a:ext cx="11590053" cy="1261884"/>
          </a:xfrm>
          <a:prstGeom prst="rect">
            <a:avLst/>
          </a:prstGeom>
          <a:noFill/>
        </p:spPr>
        <p:txBody>
          <a:bodyPr wrap="square">
            <a:spAutoFit/>
          </a:bodyPr>
          <a:lstStyle/>
          <a:p>
            <a:r>
              <a:rPr lang="en-US" sz="1900" dirty="0">
                <a:latin typeface=""/>
              </a:rPr>
              <a:t>Staying in the community (47%) and finding accessible housing (46%) are the most commonly reported needs, but about four in ten want greater assistance in youth transition to adulthood (42%).</a:t>
            </a:r>
          </a:p>
          <a:p>
            <a:endParaRPr lang="en-US" sz="1900" dirty="0">
              <a:latin typeface=""/>
            </a:endParaRPr>
          </a:p>
          <a:p>
            <a:endParaRPr lang="en-US" sz="1900" dirty="0">
              <a:latin typeface=""/>
            </a:endParaRPr>
          </a:p>
        </p:txBody>
      </p:sp>
      <p:sp>
        <p:nvSpPr>
          <p:cNvPr id="2" name="TextBox 1">
            <a:extLst>
              <a:ext uri="{FF2B5EF4-FFF2-40B4-BE49-F238E27FC236}">
                <a16:creationId xmlns:a16="http://schemas.microsoft.com/office/drawing/2014/main" id="{C6FF7F16-8E36-E8AF-ED37-28C5EDDDBA2E}"/>
              </a:ext>
            </a:extLst>
          </p:cNvPr>
          <p:cNvSpPr txBox="1"/>
          <p:nvPr/>
        </p:nvSpPr>
        <p:spPr>
          <a:xfrm>
            <a:off x="231493" y="42925"/>
            <a:ext cx="11728277" cy="86177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Nearly half need help staying in their communities and finding accessible housing.</a:t>
            </a:r>
          </a:p>
        </p:txBody>
      </p:sp>
      <p:sp>
        <p:nvSpPr>
          <p:cNvPr id="3" name="Text Box 2">
            <a:extLst>
              <a:ext uri="{FF2B5EF4-FFF2-40B4-BE49-F238E27FC236}">
                <a16:creationId xmlns:a16="http://schemas.microsoft.com/office/drawing/2014/main" id="{B334AABC-943E-BAB4-3FC7-C4150AB5361D}"/>
              </a:ext>
            </a:extLst>
          </p:cNvPr>
          <p:cNvSpPr txBox="1"/>
          <p:nvPr/>
        </p:nvSpPr>
        <p:spPr>
          <a:xfrm>
            <a:off x="575956" y="5725229"/>
            <a:ext cx="10175192"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Do you or someone you know need help with any of the following</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10539363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C176C-F241-9766-A450-7B3942146BB9}"/>
            </a:ext>
          </a:extLst>
        </p:cNvPr>
        <p:cNvGrpSpPr/>
        <p:nvPr/>
      </p:nvGrpSpPr>
      <p:grpSpPr>
        <a:xfrm>
          <a:off x="0" y="0"/>
          <a:ext cx="0" cy="0"/>
          <a:chOff x="0" y="0"/>
          <a:chExt cx="0" cy="0"/>
        </a:xfrm>
      </p:grpSpPr>
      <p:graphicFrame>
        <p:nvGraphicFramePr>
          <p:cNvPr id="6" name="Google Shape;599;p12">
            <a:extLst>
              <a:ext uri="{FF2B5EF4-FFF2-40B4-BE49-F238E27FC236}">
                <a16:creationId xmlns:a16="http://schemas.microsoft.com/office/drawing/2014/main" id="{BDDFF73E-FAC9-41FA-D463-059A3C063473}"/>
              </a:ext>
            </a:extLst>
          </p:cNvPr>
          <p:cNvGraphicFramePr/>
          <p:nvPr>
            <p:extLst>
              <p:ext uri="{D42A27DB-BD31-4B8C-83A1-F6EECF244321}">
                <p14:modId xmlns:p14="http://schemas.microsoft.com/office/powerpoint/2010/main" val="4202708298"/>
              </p:ext>
            </p:extLst>
          </p:nvPr>
        </p:nvGraphicFramePr>
        <p:xfrm>
          <a:off x="391886" y="966966"/>
          <a:ext cx="11211850" cy="5082042"/>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F240D96C-8888-92F0-D3C7-8C98E7FD836C}"/>
              </a:ext>
            </a:extLst>
          </p:cNvPr>
          <p:cNvSpPr txBox="1"/>
          <p:nvPr/>
        </p:nvSpPr>
        <p:spPr>
          <a:xfrm>
            <a:off x="9843039" y="50845"/>
            <a:ext cx="1554480" cy="457200"/>
          </a:xfrm>
          <a:prstGeom prst="rect">
            <a:avLst/>
          </a:prstGeom>
          <a:solidFill>
            <a:schemeClr val="bg1"/>
          </a:solidFill>
          <a:ln>
            <a:solidFill>
              <a:schemeClr val="bg1"/>
            </a:solidFill>
          </a:ln>
        </p:spPr>
        <p:txBody>
          <a:bodyPr wrap="square" rtlCol="0">
            <a:spAutoFit/>
          </a:bodyPr>
          <a:lstStyle/>
          <a:p>
            <a:endParaRPr lang="en-US"/>
          </a:p>
        </p:txBody>
      </p:sp>
      <p:sp>
        <p:nvSpPr>
          <p:cNvPr id="18" name="Text Box 2">
            <a:extLst>
              <a:ext uri="{FF2B5EF4-FFF2-40B4-BE49-F238E27FC236}">
                <a16:creationId xmlns:a16="http://schemas.microsoft.com/office/drawing/2014/main" id="{36FBABB9-53BB-0138-F393-509CCD5EDA9A}"/>
              </a:ext>
            </a:extLst>
          </p:cNvPr>
          <p:cNvSpPr txBox="1"/>
          <p:nvPr/>
        </p:nvSpPr>
        <p:spPr>
          <a:xfrm>
            <a:off x="231493" y="5928425"/>
            <a:ext cx="11844393"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Do you or someone you know need help with any of the following</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
        <p:nvSpPr>
          <p:cNvPr id="2" name="TextBox 1">
            <a:extLst>
              <a:ext uri="{FF2B5EF4-FFF2-40B4-BE49-F238E27FC236}">
                <a16:creationId xmlns:a16="http://schemas.microsoft.com/office/drawing/2014/main" id="{2FE25E6B-8411-12B6-6F6B-BF3125B63C79}"/>
              </a:ext>
            </a:extLst>
          </p:cNvPr>
          <p:cNvSpPr txBox="1"/>
          <p:nvPr/>
        </p:nvSpPr>
        <p:spPr>
          <a:xfrm>
            <a:off x="231493" y="42925"/>
            <a:ext cx="11728277" cy="86177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Finding accessible housing, staying in the community, and getting community support after moving are top needs identified by respondents with disabilities.</a:t>
            </a:r>
          </a:p>
        </p:txBody>
      </p:sp>
    </p:spTree>
    <p:extLst>
      <p:ext uri="{BB962C8B-B14F-4D97-AF65-F5344CB8AC3E}">
        <p14:creationId xmlns:p14="http://schemas.microsoft.com/office/powerpoint/2010/main" val="14116079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DB74D-6B5C-832F-E994-ADADA81E0F07}"/>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3CA405B3-64D2-9254-98E1-A3255D1F6203}"/>
              </a:ext>
            </a:extLst>
          </p:cNvPr>
          <p:cNvSpPr txBox="1"/>
          <p:nvPr/>
        </p:nvSpPr>
        <p:spPr>
          <a:xfrm>
            <a:off x="254834" y="1454529"/>
            <a:ext cx="11590053" cy="1261884"/>
          </a:xfrm>
          <a:prstGeom prst="rect">
            <a:avLst/>
          </a:prstGeom>
          <a:noFill/>
        </p:spPr>
        <p:txBody>
          <a:bodyPr wrap="square">
            <a:spAutoFit/>
          </a:bodyPr>
          <a:lstStyle/>
          <a:p>
            <a:r>
              <a:rPr lang="en-US" sz="1900" dirty="0">
                <a:latin typeface=""/>
              </a:rPr>
              <a:t>Accessible housing (46%) and staying in the community (39%) are among the most commonly cited needs for respondents with disabilities. </a:t>
            </a:r>
          </a:p>
          <a:p>
            <a:endParaRPr lang="en-US" sz="1900" dirty="0">
              <a:latin typeface=""/>
            </a:endParaRPr>
          </a:p>
          <a:p>
            <a:endParaRPr lang="en-US" sz="1900" dirty="0">
              <a:latin typeface=""/>
            </a:endParaRPr>
          </a:p>
        </p:txBody>
      </p:sp>
      <p:sp>
        <p:nvSpPr>
          <p:cNvPr id="3" name="Text Box 2">
            <a:extLst>
              <a:ext uri="{FF2B5EF4-FFF2-40B4-BE49-F238E27FC236}">
                <a16:creationId xmlns:a16="http://schemas.microsoft.com/office/drawing/2014/main" id="{523CF679-1EBF-9CF7-0E91-358080FA15F2}"/>
              </a:ext>
            </a:extLst>
          </p:cNvPr>
          <p:cNvSpPr txBox="1"/>
          <p:nvPr/>
        </p:nvSpPr>
        <p:spPr>
          <a:xfrm>
            <a:off x="231493" y="5928427"/>
            <a:ext cx="11728277"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Do you or someone you know need help with any of the following</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
        <p:nvSpPr>
          <p:cNvPr id="4" name="TextBox 3">
            <a:extLst>
              <a:ext uri="{FF2B5EF4-FFF2-40B4-BE49-F238E27FC236}">
                <a16:creationId xmlns:a16="http://schemas.microsoft.com/office/drawing/2014/main" id="{91CA41B4-2F52-27CB-9135-FE408B55EBD1}"/>
              </a:ext>
            </a:extLst>
          </p:cNvPr>
          <p:cNvSpPr txBox="1"/>
          <p:nvPr/>
        </p:nvSpPr>
        <p:spPr>
          <a:xfrm>
            <a:off x="231493" y="42925"/>
            <a:ext cx="11728277" cy="86177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Finding accessible housing, staying in the community, and getting community support after moving are top needs identified by respondents with disabilities.</a:t>
            </a:r>
          </a:p>
        </p:txBody>
      </p:sp>
    </p:spTree>
    <p:extLst>
      <p:ext uri="{BB962C8B-B14F-4D97-AF65-F5344CB8AC3E}">
        <p14:creationId xmlns:p14="http://schemas.microsoft.com/office/powerpoint/2010/main" val="46319593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6FB9D-3901-BAC4-4A2E-D5394357573B}"/>
            </a:ext>
          </a:extLst>
        </p:cNvPr>
        <p:cNvGrpSpPr/>
        <p:nvPr/>
      </p:nvGrpSpPr>
      <p:grpSpPr>
        <a:xfrm>
          <a:off x="0" y="0"/>
          <a:ext cx="0" cy="0"/>
          <a:chOff x="0" y="0"/>
          <a:chExt cx="0" cy="0"/>
        </a:xfrm>
      </p:grpSpPr>
      <p:graphicFrame>
        <p:nvGraphicFramePr>
          <p:cNvPr id="6" name="Google Shape;599;p12">
            <a:extLst>
              <a:ext uri="{FF2B5EF4-FFF2-40B4-BE49-F238E27FC236}">
                <a16:creationId xmlns:a16="http://schemas.microsoft.com/office/drawing/2014/main" id="{70F06792-F5D4-E600-194D-08231452AADE}"/>
              </a:ext>
            </a:extLst>
          </p:cNvPr>
          <p:cNvGraphicFramePr/>
          <p:nvPr>
            <p:extLst>
              <p:ext uri="{D42A27DB-BD31-4B8C-83A1-F6EECF244321}">
                <p14:modId xmlns:p14="http://schemas.microsoft.com/office/powerpoint/2010/main" val="839539852"/>
              </p:ext>
            </p:extLst>
          </p:nvPr>
        </p:nvGraphicFramePr>
        <p:xfrm>
          <a:off x="892630" y="1068384"/>
          <a:ext cx="10711106" cy="4951416"/>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254BDFF1-37A6-542F-1B40-67C662E475F5}"/>
              </a:ext>
            </a:extLst>
          </p:cNvPr>
          <p:cNvSpPr txBox="1"/>
          <p:nvPr/>
        </p:nvSpPr>
        <p:spPr>
          <a:xfrm>
            <a:off x="9843039" y="50845"/>
            <a:ext cx="1554480" cy="457200"/>
          </a:xfrm>
          <a:prstGeom prst="rect">
            <a:avLst/>
          </a:prstGeom>
          <a:solidFill>
            <a:schemeClr val="bg1"/>
          </a:solidFill>
          <a:ln>
            <a:solidFill>
              <a:schemeClr val="bg1"/>
            </a:solidFill>
          </a:ln>
        </p:spPr>
        <p:txBody>
          <a:bodyPr wrap="square" rtlCol="0">
            <a:spAutoFit/>
          </a:bodyPr>
          <a:lstStyle/>
          <a:p>
            <a:endParaRPr lang="en-US"/>
          </a:p>
        </p:txBody>
      </p:sp>
      <p:sp>
        <p:nvSpPr>
          <p:cNvPr id="18" name="Text Box 2">
            <a:extLst>
              <a:ext uri="{FF2B5EF4-FFF2-40B4-BE49-F238E27FC236}">
                <a16:creationId xmlns:a16="http://schemas.microsoft.com/office/drawing/2014/main" id="{6FD2050D-BEEF-4018-4C4A-86E08C20F78F}"/>
              </a:ext>
            </a:extLst>
          </p:cNvPr>
          <p:cNvSpPr txBox="1"/>
          <p:nvPr/>
        </p:nvSpPr>
        <p:spPr>
          <a:xfrm>
            <a:off x="231493" y="5928427"/>
            <a:ext cx="11728277"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Do you or someone you know need help with any of the following</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
        <p:nvSpPr>
          <p:cNvPr id="2" name="TextBox 1">
            <a:extLst>
              <a:ext uri="{FF2B5EF4-FFF2-40B4-BE49-F238E27FC236}">
                <a16:creationId xmlns:a16="http://schemas.microsoft.com/office/drawing/2014/main" id="{B819D779-23CF-857B-DFED-0819758E39CC}"/>
              </a:ext>
            </a:extLst>
          </p:cNvPr>
          <p:cNvSpPr txBox="1"/>
          <p:nvPr/>
        </p:nvSpPr>
        <p:spPr>
          <a:xfrm>
            <a:off x="231493" y="42925"/>
            <a:ext cx="11728277" cy="86177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About half of respondents close to someone with a disability </a:t>
            </a:r>
            <a:r>
              <a:rPr lang="en-US" sz="2500" dirty="0">
                <a:solidFill>
                  <a:srgbClr val="4A4A4A"/>
                </a:solidFill>
                <a:latin typeface="Roboto Black" panose="02000000000000000000" pitchFamily="2" charset="0"/>
                <a:ea typeface="Roboto Black" panose="02000000000000000000" pitchFamily="2" charset="0"/>
              </a:rPr>
              <a:t>reported that</a:t>
            </a:r>
            <a:r>
              <a:rPr lang="en-US" sz="2500" baseline="0" dirty="0">
                <a:solidFill>
                  <a:srgbClr val="4A4A4A"/>
                </a:solidFill>
                <a:latin typeface="Roboto Black" panose="02000000000000000000" pitchFamily="2" charset="0"/>
                <a:ea typeface="Roboto Black" panose="02000000000000000000" pitchFamily="2" charset="0"/>
              </a:rPr>
              <a:t> “help staying in the community instead of entering an institution” is a top priority.</a:t>
            </a:r>
          </a:p>
        </p:txBody>
      </p:sp>
    </p:spTree>
    <p:extLst>
      <p:ext uri="{BB962C8B-B14F-4D97-AF65-F5344CB8AC3E}">
        <p14:creationId xmlns:p14="http://schemas.microsoft.com/office/powerpoint/2010/main" val="37053517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C960C-CE0D-1AF6-E9C4-A04942822E02}"/>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7586EAC8-470E-EFEC-78EB-085E36821074}"/>
              </a:ext>
            </a:extLst>
          </p:cNvPr>
          <p:cNvSpPr txBox="1"/>
          <p:nvPr/>
        </p:nvSpPr>
        <p:spPr>
          <a:xfrm>
            <a:off x="254834" y="1454529"/>
            <a:ext cx="11590053" cy="1554272"/>
          </a:xfrm>
          <a:prstGeom prst="rect">
            <a:avLst/>
          </a:prstGeom>
          <a:noFill/>
        </p:spPr>
        <p:txBody>
          <a:bodyPr wrap="square">
            <a:spAutoFit/>
          </a:bodyPr>
          <a:lstStyle/>
          <a:p>
            <a:r>
              <a:rPr lang="en-US" sz="1900" dirty="0">
                <a:latin typeface=""/>
              </a:rPr>
              <a:t>About half of respondents who are close to someone with a disability say help keeping their loved one in the community (50%) is a top priority. </a:t>
            </a:r>
          </a:p>
          <a:p>
            <a:endParaRPr lang="en-US" sz="1900" dirty="0">
              <a:latin typeface=""/>
            </a:endParaRPr>
          </a:p>
          <a:p>
            <a:r>
              <a:rPr lang="en-US" sz="1900" dirty="0">
                <a:latin typeface=""/>
              </a:rPr>
              <a:t>About four in ten note youth transition (43%) and housing (39%) as areas they could use assistance.</a:t>
            </a:r>
          </a:p>
          <a:p>
            <a:endParaRPr lang="en-US" sz="1900" dirty="0">
              <a:latin typeface=""/>
            </a:endParaRPr>
          </a:p>
        </p:txBody>
      </p:sp>
      <p:sp>
        <p:nvSpPr>
          <p:cNvPr id="3" name="Text Box 2">
            <a:extLst>
              <a:ext uri="{FF2B5EF4-FFF2-40B4-BE49-F238E27FC236}">
                <a16:creationId xmlns:a16="http://schemas.microsoft.com/office/drawing/2014/main" id="{D0119593-3904-867C-E8A1-8887BFF64576}"/>
              </a:ext>
            </a:extLst>
          </p:cNvPr>
          <p:cNvSpPr txBox="1"/>
          <p:nvPr/>
        </p:nvSpPr>
        <p:spPr>
          <a:xfrm>
            <a:off x="575956" y="5725229"/>
            <a:ext cx="10175192"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Do you or someone you know need help with any of the following</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
        <p:nvSpPr>
          <p:cNvPr id="2" name="TextBox 1">
            <a:extLst>
              <a:ext uri="{FF2B5EF4-FFF2-40B4-BE49-F238E27FC236}">
                <a16:creationId xmlns:a16="http://schemas.microsoft.com/office/drawing/2014/main" id="{81AF93D0-6726-958A-3877-89F3023499F5}"/>
              </a:ext>
            </a:extLst>
          </p:cNvPr>
          <p:cNvSpPr txBox="1"/>
          <p:nvPr/>
        </p:nvSpPr>
        <p:spPr>
          <a:xfrm>
            <a:off x="231493" y="42925"/>
            <a:ext cx="11728277" cy="86177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About half of respondents who are close to someone with a disability say help staying in the community instead of entering an institution is a top priority.</a:t>
            </a:r>
          </a:p>
        </p:txBody>
      </p:sp>
    </p:spTree>
    <p:extLst>
      <p:ext uri="{BB962C8B-B14F-4D97-AF65-F5344CB8AC3E}">
        <p14:creationId xmlns:p14="http://schemas.microsoft.com/office/powerpoint/2010/main" val="69802038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03F6E-6A18-2509-F45D-8B7223030A89}"/>
            </a:ext>
          </a:extLst>
        </p:cNvPr>
        <p:cNvGrpSpPr/>
        <p:nvPr/>
      </p:nvGrpSpPr>
      <p:grpSpPr>
        <a:xfrm>
          <a:off x="0" y="0"/>
          <a:ext cx="0" cy="0"/>
          <a:chOff x="0" y="0"/>
          <a:chExt cx="0" cy="0"/>
        </a:xfrm>
      </p:grpSpPr>
      <p:graphicFrame>
        <p:nvGraphicFramePr>
          <p:cNvPr id="6" name="Google Shape;599;p12">
            <a:extLst>
              <a:ext uri="{FF2B5EF4-FFF2-40B4-BE49-F238E27FC236}">
                <a16:creationId xmlns:a16="http://schemas.microsoft.com/office/drawing/2014/main" id="{2FE08148-B4B3-E7EA-CFF4-C9633ED82956}"/>
              </a:ext>
            </a:extLst>
          </p:cNvPr>
          <p:cNvGraphicFramePr/>
          <p:nvPr>
            <p:extLst>
              <p:ext uri="{D42A27DB-BD31-4B8C-83A1-F6EECF244321}">
                <p14:modId xmlns:p14="http://schemas.microsoft.com/office/powerpoint/2010/main" val="2240091094"/>
              </p:ext>
            </p:extLst>
          </p:nvPr>
        </p:nvGraphicFramePr>
        <p:xfrm>
          <a:off x="391886" y="914426"/>
          <a:ext cx="11211850" cy="5082042"/>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0098BC66-375D-3CD3-D085-4F4B4883888B}"/>
              </a:ext>
            </a:extLst>
          </p:cNvPr>
          <p:cNvSpPr txBox="1"/>
          <p:nvPr/>
        </p:nvSpPr>
        <p:spPr>
          <a:xfrm>
            <a:off x="9843039" y="50845"/>
            <a:ext cx="1554480" cy="457200"/>
          </a:xfrm>
          <a:prstGeom prst="rect">
            <a:avLst/>
          </a:prstGeom>
          <a:solidFill>
            <a:schemeClr val="bg1"/>
          </a:solidFill>
          <a:ln>
            <a:solidFill>
              <a:schemeClr val="bg1"/>
            </a:solidFill>
          </a:ln>
        </p:spPr>
        <p:txBody>
          <a:bodyPr wrap="square" rtlCol="0">
            <a:spAutoFit/>
          </a:bodyPr>
          <a:lstStyle/>
          <a:p>
            <a:endParaRPr lang="en-US"/>
          </a:p>
        </p:txBody>
      </p:sp>
      <p:sp>
        <p:nvSpPr>
          <p:cNvPr id="11" name="TextBox 10">
            <a:extLst>
              <a:ext uri="{FF2B5EF4-FFF2-40B4-BE49-F238E27FC236}">
                <a16:creationId xmlns:a16="http://schemas.microsoft.com/office/drawing/2014/main" id="{FB93FB7B-621C-B396-C1CA-380003164EC6}"/>
              </a:ext>
            </a:extLst>
          </p:cNvPr>
          <p:cNvSpPr txBox="1"/>
          <p:nvPr/>
        </p:nvSpPr>
        <p:spPr>
          <a:xfrm>
            <a:off x="231493" y="42925"/>
            <a:ext cx="11728277" cy="86177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Most respondents working with people with disabilities believe youth transition and accessible housing as areas where more help is needed.</a:t>
            </a:r>
          </a:p>
        </p:txBody>
      </p:sp>
      <p:sp>
        <p:nvSpPr>
          <p:cNvPr id="2" name="Text Box 2">
            <a:extLst>
              <a:ext uri="{FF2B5EF4-FFF2-40B4-BE49-F238E27FC236}">
                <a16:creationId xmlns:a16="http://schemas.microsoft.com/office/drawing/2014/main" id="{374FFC4F-1AC4-E364-BBF1-CFE0DE1935EB}"/>
              </a:ext>
            </a:extLst>
          </p:cNvPr>
          <p:cNvSpPr txBox="1"/>
          <p:nvPr/>
        </p:nvSpPr>
        <p:spPr>
          <a:xfrm>
            <a:off x="231493" y="5928427"/>
            <a:ext cx="11728277"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Do you or someone you know need help with any of the following</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40227925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915C5-2A2D-A35E-616D-BEF833FBA4FA}"/>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5B24F012-133F-41BF-98D4-00DDECB2C20D}"/>
              </a:ext>
            </a:extLst>
          </p:cNvPr>
          <p:cNvSpPr txBox="1"/>
          <p:nvPr/>
        </p:nvSpPr>
        <p:spPr>
          <a:xfrm>
            <a:off x="254834" y="1454529"/>
            <a:ext cx="11590053" cy="969496"/>
          </a:xfrm>
          <a:prstGeom prst="rect">
            <a:avLst/>
          </a:prstGeom>
          <a:noFill/>
        </p:spPr>
        <p:txBody>
          <a:bodyPr wrap="square">
            <a:spAutoFit/>
          </a:bodyPr>
          <a:lstStyle/>
          <a:p>
            <a:r>
              <a:rPr lang="en-US" sz="1900" dirty="0">
                <a:latin typeface=""/>
              </a:rPr>
              <a:t>Respondents working with people with disabilities report higher levels across several needs, particularly youth transition (63%), housing (60%), and staying in the community (50%). </a:t>
            </a:r>
          </a:p>
          <a:p>
            <a:endParaRPr lang="en-US" sz="1900" dirty="0">
              <a:latin typeface=""/>
            </a:endParaRPr>
          </a:p>
        </p:txBody>
      </p:sp>
      <p:sp>
        <p:nvSpPr>
          <p:cNvPr id="4" name="TextBox 3">
            <a:extLst>
              <a:ext uri="{FF2B5EF4-FFF2-40B4-BE49-F238E27FC236}">
                <a16:creationId xmlns:a16="http://schemas.microsoft.com/office/drawing/2014/main" id="{FC352786-3A6E-8AD6-460D-B7767223081E}"/>
              </a:ext>
            </a:extLst>
          </p:cNvPr>
          <p:cNvSpPr txBox="1"/>
          <p:nvPr/>
        </p:nvSpPr>
        <p:spPr>
          <a:xfrm>
            <a:off x="231493" y="42925"/>
            <a:ext cx="11728277" cy="86177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Most respondents working with people with disabilities believe youth transition and accessible housing as areas where more help is needed.</a:t>
            </a:r>
          </a:p>
        </p:txBody>
      </p:sp>
      <p:sp>
        <p:nvSpPr>
          <p:cNvPr id="5" name="Text Box 2">
            <a:extLst>
              <a:ext uri="{FF2B5EF4-FFF2-40B4-BE49-F238E27FC236}">
                <a16:creationId xmlns:a16="http://schemas.microsoft.com/office/drawing/2014/main" id="{16E0D618-106D-866F-A2CF-53885E3B4FD8}"/>
              </a:ext>
            </a:extLst>
          </p:cNvPr>
          <p:cNvSpPr txBox="1"/>
          <p:nvPr/>
        </p:nvSpPr>
        <p:spPr>
          <a:xfrm>
            <a:off x="231493" y="5928427"/>
            <a:ext cx="11728277"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Do you or someone you know need help with any of the following</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29311724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62A0D-0999-DF11-A441-1BFB8EA4B54C}"/>
            </a:ext>
          </a:extLst>
        </p:cNvPr>
        <p:cNvGrpSpPr/>
        <p:nvPr/>
      </p:nvGrpSpPr>
      <p:grpSpPr>
        <a:xfrm>
          <a:off x="0" y="0"/>
          <a:ext cx="0" cy="0"/>
          <a:chOff x="0" y="0"/>
          <a:chExt cx="0" cy="0"/>
        </a:xfrm>
      </p:grpSpPr>
      <p:graphicFrame>
        <p:nvGraphicFramePr>
          <p:cNvPr id="6" name="Google Shape;599;p12">
            <a:extLst>
              <a:ext uri="{FF2B5EF4-FFF2-40B4-BE49-F238E27FC236}">
                <a16:creationId xmlns:a16="http://schemas.microsoft.com/office/drawing/2014/main" id="{701F0A50-AD8E-1D37-CB13-428E2183D3F7}"/>
              </a:ext>
            </a:extLst>
          </p:cNvPr>
          <p:cNvGraphicFramePr/>
          <p:nvPr>
            <p:extLst>
              <p:ext uri="{D42A27DB-BD31-4B8C-83A1-F6EECF244321}">
                <p14:modId xmlns:p14="http://schemas.microsoft.com/office/powerpoint/2010/main" val="4197836659"/>
              </p:ext>
            </p:extLst>
          </p:nvPr>
        </p:nvGraphicFramePr>
        <p:xfrm>
          <a:off x="391886" y="940334"/>
          <a:ext cx="11211850" cy="5082042"/>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B1BAB12F-9C68-AE14-D692-8D8C95F72E1A}"/>
              </a:ext>
            </a:extLst>
          </p:cNvPr>
          <p:cNvSpPr txBox="1"/>
          <p:nvPr/>
        </p:nvSpPr>
        <p:spPr>
          <a:xfrm>
            <a:off x="9843039" y="50845"/>
            <a:ext cx="1554480" cy="457200"/>
          </a:xfrm>
          <a:prstGeom prst="rect">
            <a:avLst/>
          </a:prstGeom>
          <a:solidFill>
            <a:schemeClr val="bg1"/>
          </a:solidFill>
          <a:ln>
            <a:solidFill>
              <a:schemeClr val="bg1"/>
            </a:solidFill>
          </a:ln>
        </p:spPr>
        <p:txBody>
          <a:bodyPr wrap="square" rtlCol="0">
            <a:spAutoFit/>
          </a:bodyPr>
          <a:lstStyle/>
          <a:p>
            <a:endParaRPr lang="en-US"/>
          </a:p>
        </p:txBody>
      </p:sp>
      <p:sp>
        <p:nvSpPr>
          <p:cNvPr id="18" name="Text Box 2">
            <a:extLst>
              <a:ext uri="{FF2B5EF4-FFF2-40B4-BE49-F238E27FC236}">
                <a16:creationId xmlns:a16="http://schemas.microsoft.com/office/drawing/2014/main" id="{AD50CA6E-50A4-ADEF-ACCD-CCEBE64C7283}"/>
              </a:ext>
            </a:extLst>
          </p:cNvPr>
          <p:cNvSpPr txBox="1"/>
          <p:nvPr/>
        </p:nvSpPr>
        <p:spPr>
          <a:xfrm>
            <a:off x="130630" y="5928244"/>
            <a:ext cx="11826018"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What are the biggest barriers to living independently (where and how you choose) in the community</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
        <p:nvSpPr>
          <p:cNvPr id="2" name="TextBox 1">
            <a:extLst>
              <a:ext uri="{FF2B5EF4-FFF2-40B4-BE49-F238E27FC236}">
                <a16:creationId xmlns:a16="http://schemas.microsoft.com/office/drawing/2014/main" id="{625F1A9D-DAA0-718B-4C16-0024D28FFF03}"/>
              </a:ext>
            </a:extLst>
          </p:cNvPr>
          <p:cNvSpPr txBox="1"/>
          <p:nvPr/>
        </p:nvSpPr>
        <p:spPr>
          <a:xfrm>
            <a:off x="243069" y="37047"/>
            <a:ext cx="11482086" cy="86177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Transportation, affordable and accessible housing, and cost of living issues are named as the top barriers to living independently.</a:t>
            </a:r>
          </a:p>
        </p:txBody>
      </p:sp>
    </p:spTree>
    <p:extLst>
      <p:ext uri="{BB962C8B-B14F-4D97-AF65-F5344CB8AC3E}">
        <p14:creationId xmlns:p14="http://schemas.microsoft.com/office/powerpoint/2010/main" val="13027109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8A66FE-F5F9-D757-6D96-79FD0C0FB84B}"/>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15CA9F79-2371-B10C-9231-394C8FE41BCA}"/>
              </a:ext>
            </a:extLst>
          </p:cNvPr>
          <p:cNvSpPr txBox="1"/>
          <p:nvPr/>
        </p:nvSpPr>
        <p:spPr>
          <a:xfrm>
            <a:off x="254834" y="1454529"/>
            <a:ext cx="11590053" cy="3600986"/>
          </a:xfrm>
          <a:prstGeom prst="rect">
            <a:avLst/>
          </a:prstGeom>
          <a:noFill/>
        </p:spPr>
        <p:txBody>
          <a:bodyPr wrap="square">
            <a:spAutoFit/>
          </a:bodyPr>
          <a:lstStyle/>
          <a:p>
            <a:r>
              <a:rPr lang="en-US" sz="1900" dirty="0">
                <a:latin typeface=""/>
              </a:rPr>
              <a:t>This analysis draws on 147 open-ended responses from the 181 respondents who identified as living with a disability.</a:t>
            </a:r>
          </a:p>
          <a:p>
            <a:endParaRPr lang="en-US" sz="1900" dirty="0">
              <a:latin typeface=""/>
            </a:endParaRPr>
          </a:p>
          <a:p>
            <a:r>
              <a:rPr lang="en-US" sz="1900" dirty="0">
                <a:latin typeface=""/>
              </a:rPr>
              <a:t>Among respondents with disabilities, transportation topped the list of major barriers to independent living, followed by housing affordability and accessibility, and other cost of living pressures. </a:t>
            </a:r>
          </a:p>
          <a:p>
            <a:endParaRPr lang="en-US" sz="1900" dirty="0">
              <a:latin typeface=""/>
            </a:endParaRPr>
          </a:p>
          <a:p>
            <a:r>
              <a:rPr lang="en-US" sz="1900" dirty="0">
                <a:latin typeface=""/>
              </a:rPr>
              <a:t>Respondents also cited administrative barriers to public services, physical accessibility, and discrimination in employment as substantial limitations to independence. </a:t>
            </a:r>
          </a:p>
          <a:p>
            <a:endParaRPr lang="en-US" sz="1900" dirty="0">
              <a:latin typeface=""/>
            </a:endParaRPr>
          </a:p>
          <a:p>
            <a:endParaRPr lang="en-US" sz="1900" dirty="0">
              <a:latin typeface=""/>
            </a:endParaRPr>
          </a:p>
          <a:p>
            <a:endParaRPr lang="en-US" sz="1900" dirty="0">
              <a:latin typeface=""/>
            </a:endParaRPr>
          </a:p>
          <a:p>
            <a:endParaRPr lang="en-US" sz="1900" dirty="0">
              <a:latin typeface=""/>
            </a:endParaRPr>
          </a:p>
        </p:txBody>
      </p:sp>
      <p:sp>
        <p:nvSpPr>
          <p:cNvPr id="2" name="TextBox 1">
            <a:extLst>
              <a:ext uri="{FF2B5EF4-FFF2-40B4-BE49-F238E27FC236}">
                <a16:creationId xmlns:a16="http://schemas.microsoft.com/office/drawing/2014/main" id="{2BD0710E-0620-D216-3787-5D0A8A50F642}"/>
              </a:ext>
            </a:extLst>
          </p:cNvPr>
          <p:cNvSpPr txBox="1"/>
          <p:nvPr/>
        </p:nvSpPr>
        <p:spPr>
          <a:xfrm>
            <a:off x="243069" y="37047"/>
            <a:ext cx="11482086" cy="86177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People with disabilities cited transportation, affordable and accessible housing, and cost of living issues as the top barriers to living independently. </a:t>
            </a:r>
          </a:p>
        </p:txBody>
      </p:sp>
      <p:sp>
        <p:nvSpPr>
          <p:cNvPr id="6" name="Text Box 2">
            <a:extLst>
              <a:ext uri="{FF2B5EF4-FFF2-40B4-BE49-F238E27FC236}">
                <a16:creationId xmlns:a16="http://schemas.microsoft.com/office/drawing/2014/main" id="{DCBE3B5D-1F4F-B369-3000-5B3C037F0D3A}"/>
              </a:ext>
            </a:extLst>
          </p:cNvPr>
          <p:cNvSpPr txBox="1"/>
          <p:nvPr/>
        </p:nvSpPr>
        <p:spPr>
          <a:xfrm>
            <a:off x="130630" y="5942758"/>
            <a:ext cx="11826018"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What are the biggest barriers to living independently (where and how you choose) in the community</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167891932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9E34A-BBD5-70AF-D4B1-3298C573077F}"/>
            </a:ext>
          </a:extLst>
        </p:cNvPr>
        <p:cNvGrpSpPr/>
        <p:nvPr/>
      </p:nvGrpSpPr>
      <p:grpSpPr>
        <a:xfrm>
          <a:off x="0" y="0"/>
          <a:ext cx="0" cy="0"/>
          <a:chOff x="0" y="0"/>
          <a:chExt cx="0" cy="0"/>
        </a:xfrm>
      </p:grpSpPr>
      <p:graphicFrame>
        <p:nvGraphicFramePr>
          <p:cNvPr id="6" name="Google Shape;599;p12">
            <a:extLst>
              <a:ext uri="{FF2B5EF4-FFF2-40B4-BE49-F238E27FC236}">
                <a16:creationId xmlns:a16="http://schemas.microsoft.com/office/drawing/2014/main" id="{EF85F046-3FB1-3F2D-55E3-EFDE3FD163F7}"/>
              </a:ext>
            </a:extLst>
          </p:cNvPr>
          <p:cNvGraphicFramePr/>
          <p:nvPr>
            <p:extLst>
              <p:ext uri="{D42A27DB-BD31-4B8C-83A1-F6EECF244321}">
                <p14:modId xmlns:p14="http://schemas.microsoft.com/office/powerpoint/2010/main" val="1745100916"/>
              </p:ext>
            </p:extLst>
          </p:nvPr>
        </p:nvGraphicFramePr>
        <p:xfrm>
          <a:off x="649520" y="986453"/>
          <a:ext cx="11428782" cy="5082042"/>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F75AFC10-159D-EC9C-1E1E-B10547E25264}"/>
              </a:ext>
            </a:extLst>
          </p:cNvPr>
          <p:cNvSpPr txBox="1"/>
          <p:nvPr/>
        </p:nvSpPr>
        <p:spPr>
          <a:xfrm>
            <a:off x="9843039" y="50845"/>
            <a:ext cx="1554480" cy="457200"/>
          </a:xfrm>
          <a:prstGeom prst="rect">
            <a:avLst/>
          </a:prstGeom>
          <a:solidFill>
            <a:schemeClr val="bg1"/>
          </a:solidFill>
          <a:ln>
            <a:solidFill>
              <a:schemeClr val="bg1"/>
            </a:solidFill>
          </a:ln>
        </p:spPr>
        <p:txBody>
          <a:bodyPr wrap="square" rtlCol="0">
            <a:spAutoFit/>
          </a:bodyPr>
          <a:lstStyle/>
          <a:p>
            <a:endParaRPr lang="en-US"/>
          </a:p>
        </p:txBody>
      </p:sp>
      <p:sp>
        <p:nvSpPr>
          <p:cNvPr id="2" name="TextBox 1">
            <a:extLst>
              <a:ext uri="{FF2B5EF4-FFF2-40B4-BE49-F238E27FC236}">
                <a16:creationId xmlns:a16="http://schemas.microsoft.com/office/drawing/2014/main" id="{3D238876-C56C-9699-B100-64A2878B5DD6}"/>
              </a:ext>
            </a:extLst>
          </p:cNvPr>
          <p:cNvSpPr txBox="1"/>
          <p:nvPr/>
        </p:nvSpPr>
        <p:spPr>
          <a:xfrm>
            <a:off x="162050" y="25472"/>
            <a:ext cx="12192000" cy="800219"/>
          </a:xfrm>
          <a:prstGeom prst="rect">
            <a:avLst/>
          </a:prstGeom>
          <a:noFill/>
        </p:spPr>
        <p:txBody>
          <a:bodyPr wrap="square">
            <a:spAutoFit/>
          </a:bodyPr>
          <a:lstStyle/>
          <a:p>
            <a:r>
              <a:rPr lang="en-US" sz="2300" dirty="0">
                <a:solidFill>
                  <a:srgbClr val="4A4A4A"/>
                </a:solidFill>
                <a:latin typeface="Roboto Black" panose="02000000000000000000" pitchFamily="2" charset="0"/>
                <a:ea typeface="Roboto Black" panose="02000000000000000000" pitchFamily="2" charset="0"/>
              </a:rPr>
              <a:t>Respondents close to a person with a disability identified affordable &amp; accessible h</a:t>
            </a:r>
            <a:r>
              <a:rPr lang="en-US" sz="2300" baseline="0" dirty="0">
                <a:solidFill>
                  <a:srgbClr val="4A4A4A"/>
                </a:solidFill>
                <a:latin typeface="Roboto Black" panose="02000000000000000000" pitchFamily="2" charset="0"/>
                <a:ea typeface="Roboto Black" panose="02000000000000000000" pitchFamily="2" charset="0"/>
              </a:rPr>
              <a:t>ousing, caregiving workforce issues, and access to financial resources as top barriers.</a:t>
            </a:r>
          </a:p>
        </p:txBody>
      </p:sp>
      <p:sp>
        <p:nvSpPr>
          <p:cNvPr id="3" name="Text Box 1">
            <a:extLst>
              <a:ext uri="{FF2B5EF4-FFF2-40B4-BE49-F238E27FC236}">
                <a16:creationId xmlns:a16="http://schemas.microsoft.com/office/drawing/2014/main" id="{E55258F1-C5A7-772E-B02D-4B595C1BB283}"/>
              </a:ext>
            </a:extLst>
          </p:cNvPr>
          <p:cNvSpPr txBox="1"/>
          <p:nvPr/>
        </p:nvSpPr>
        <p:spPr>
          <a:xfrm>
            <a:off x="348569" y="832840"/>
            <a:ext cx="11193911" cy="37724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aseline="0" dirty="0">
                <a:solidFill>
                  <a:schemeClr val="tx1"/>
                </a:solidFill>
                <a:latin typeface="Roboto" panose="02000000000000000000" pitchFamily="2" charset="0"/>
                <a:ea typeface="Roboto" panose="02000000000000000000" pitchFamily="2" charset="0"/>
              </a:rPr>
              <a:t>Percent of comments by respondents who are close to someone with a disability</a:t>
            </a:r>
            <a:endParaRPr lang="en-US" sz="1800" dirty="0">
              <a:solidFill>
                <a:schemeClr val="tx1"/>
              </a:solidFill>
              <a:latin typeface="Roboto" panose="02000000000000000000" pitchFamily="2" charset="0"/>
              <a:ea typeface="Roboto" panose="02000000000000000000" pitchFamily="2" charset="0"/>
            </a:endParaRPr>
          </a:p>
        </p:txBody>
      </p:sp>
      <p:sp>
        <p:nvSpPr>
          <p:cNvPr id="4" name="Text Box 2">
            <a:extLst>
              <a:ext uri="{FF2B5EF4-FFF2-40B4-BE49-F238E27FC236}">
                <a16:creationId xmlns:a16="http://schemas.microsoft.com/office/drawing/2014/main" id="{17FE4A9F-3D23-2B45-40BD-C2A1C773E285}"/>
              </a:ext>
            </a:extLst>
          </p:cNvPr>
          <p:cNvSpPr txBox="1"/>
          <p:nvPr/>
        </p:nvSpPr>
        <p:spPr>
          <a:xfrm>
            <a:off x="254643" y="5922002"/>
            <a:ext cx="11713580"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What are the biggest barriers to living independently (where and how you choose) in the community</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11999797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C44BB-9519-4BB3-88C5-52F66C4F8313}"/>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43298C15-5243-B211-005D-5DEC44FD8F76}"/>
              </a:ext>
            </a:extLst>
          </p:cNvPr>
          <p:cNvSpPr txBox="1"/>
          <p:nvPr/>
        </p:nvSpPr>
        <p:spPr>
          <a:xfrm>
            <a:off x="254834" y="1199879"/>
            <a:ext cx="11590053" cy="4770537"/>
          </a:xfrm>
          <a:prstGeom prst="rect">
            <a:avLst/>
          </a:prstGeom>
          <a:noFill/>
        </p:spPr>
        <p:txBody>
          <a:bodyPr wrap="square">
            <a:spAutoFit/>
          </a:bodyPr>
          <a:lstStyle/>
          <a:p>
            <a:r>
              <a:rPr lang="en-US" sz="1900" dirty="0">
                <a:latin typeface=""/>
              </a:rPr>
              <a:t>This analysis draws on 262 open-ended responses from the 343 respondents report having a family member or close friend with a disability.</a:t>
            </a:r>
          </a:p>
          <a:p>
            <a:endParaRPr lang="en-US" sz="1900" dirty="0">
              <a:latin typeface=""/>
            </a:endParaRPr>
          </a:p>
          <a:p>
            <a:endParaRPr lang="en-US" sz="1900" dirty="0">
              <a:latin typeface=""/>
            </a:endParaRPr>
          </a:p>
          <a:p>
            <a:r>
              <a:rPr lang="en-US" sz="1900" dirty="0">
                <a:latin typeface=""/>
              </a:rPr>
              <a:t>Among these respondents, housing affordability and accessibility, caregiver shortages, and inadequate income supports emerge as the most frequently cited barriers to independent living. </a:t>
            </a:r>
          </a:p>
          <a:p>
            <a:endParaRPr lang="en-US" sz="1900" dirty="0">
              <a:latin typeface=""/>
            </a:endParaRPr>
          </a:p>
          <a:p>
            <a:endParaRPr lang="en-US" sz="1900" dirty="0">
              <a:latin typeface=""/>
            </a:endParaRPr>
          </a:p>
          <a:p>
            <a:r>
              <a:rPr lang="en-US" sz="1900" dirty="0">
                <a:latin typeface=""/>
              </a:rPr>
              <a:t>Respondents also highlight gaps in disability services, long waitlists for supports, and administrative complexity. Additional concerns included safety in residential settings, lack of employment and day programs, and challenges related to aging and long-term caregiving arrangements.</a:t>
            </a:r>
          </a:p>
          <a:p>
            <a:endParaRPr lang="en-US" sz="1900" dirty="0">
              <a:latin typeface=""/>
            </a:endParaRPr>
          </a:p>
          <a:p>
            <a:endParaRPr lang="en-US" sz="1900" dirty="0">
              <a:latin typeface=""/>
            </a:endParaRPr>
          </a:p>
          <a:p>
            <a:endParaRPr lang="en-US" sz="1900" dirty="0">
              <a:latin typeface=""/>
            </a:endParaRPr>
          </a:p>
          <a:p>
            <a:endParaRPr lang="en-US" sz="1900" dirty="0">
              <a:latin typeface=""/>
            </a:endParaRPr>
          </a:p>
          <a:p>
            <a:endParaRPr lang="en-US" sz="1900" dirty="0">
              <a:latin typeface=""/>
            </a:endParaRPr>
          </a:p>
        </p:txBody>
      </p:sp>
      <p:sp>
        <p:nvSpPr>
          <p:cNvPr id="3" name="TextBox 2">
            <a:extLst>
              <a:ext uri="{FF2B5EF4-FFF2-40B4-BE49-F238E27FC236}">
                <a16:creationId xmlns:a16="http://schemas.microsoft.com/office/drawing/2014/main" id="{08ED666E-36AC-F6EC-19AB-62DC7E8DB58B}"/>
              </a:ext>
            </a:extLst>
          </p:cNvPr>
          <p:cNvSpPr txBox="1"/>
          <p:nvPr/>
        </p:nvSpPr>
        <p:spPr>
          <a:xfrm>
            <a:off x="300953" y="25472"/>
            <a:ext cx="12192000" cy="1154162"/>
          </a:xfrm>
          <a:prstGeom prst="rect">
            <a:avLst/>
          </a:prstGeom>
          <a:noFill/>
        </p:spPr>
        <p:txBody>
          <a:bodyPr wrap="square">
            <a:spAutoFit/>
          </a:bodyPr>
          <a:lstStyle/>
          <a:p>
            <a:r>
              <a:rPr lang="en-US" sz="2300" dirty="0">
                <a:solidFill>
                  <a:srgbClr val="4A4A4A"/>
                </a:solidFill>
                <a:latin typeface="Roboto Black" panose="02000000000000000000" pitchFamily="2" charset="0"/>
                <a:ea typeface="Roboto Black" panose="02000000000000000000" pitchFamily="2" charset="0"/>
              </a:rPr>
              <a:t>Respondents close to a person with a disability named affordable &amp; accessible h</a:t>
            </a:r>
            <a:r>
              <a:rPr lang="en-US" sz="2300" baseline="0" dirty="0">
                <a:solidFill>
                  <a:srgbClr val="4A4A4A"/>
                </a:solidFill>
                <a:latin typeface="Roboto Black" panose="02000000000000000000" pitchFamily="2" charset="0"/>
                <a:ea typeface="Roboto Black" panose="02000000000000000000" pitchFamily="2" charset="0"/>
              </a:rPr>
              <a:t>ousing, caregiving workforce issues, and access to financial resources as top barriers to living independently.</a:t>
            </a:r>
          </a:p>
        </p:txBody>
      </p:sp>
      <p:sp>
        <p:nvSpPr>
          <p:cNvPr id="2" name="Text Box 2">
            <a:extLst>
              <a:ext uri="{FF2B5EF4-FFF2-40B4-BE49-F238E27FC236}">
                <a16:creationId xmlns:a16="http://schemas.microsoft.com/office/drawing/2014/main" id="{2807FCF0-55F6-EE3E-151C-49387F73C189}"/>
              </a:ext>
            </a:extLst>
          </p:cNvPr>
          <p:cNvSpPr txBox="1"/>
          <p:nvPr/>
        </p:nvSpPr>
        <p:spPr>
          <a:xfrm>
            <a:off x="130630" y="5928244"/>
            <a:ext cx="11826018"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What are the biggest barriers to living independently (where and how you choose) in the community</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193129541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9A715-57FE-F7A0-1A4D-83195A14CB7D}"/>
            </a:ext>
          </a:extLst>
        </p:cNvPr>
        <p:cNvGrpSpPr/>
        <p:nvPr/>
      </p:nvGrpSpPr>
      <p:grpSpPr>
        <a:xfrm>
          <a:off x="0" y="0"/>
          <a:ext cx="0" cy="0"/>
          <a:chOff x="0" y="0"/>
          <a:chExt cx="0" cy="0"/>
        </a:xfrm>
      </p:grpSpPr>
      <p:graphicFrame>
        <p:nvGraphicFramePr>
          <p:cNvPr id="6" name="Google Shape;599;p12">
            <a:extLst>
              <a:ext uri="{FF2B5EF4-FFF2-40B4-BE49-F238E27FC236}">
                <a16:creationId xmlns:a16="http://schemas.microsoft.com/office/drawing/2014/main" id="{6EB9EA91-920E-2105-6E62-00B3E6587C32}"/>
              </a:ext>
            </a:extLst>
          </p:cNvPr>
          <p:cNvGraphicFramePr/>
          <p:nvPr>
            <p:extLst>
              <p:ext uri="{D42A27DB-BD31-4B8C-83A1-F6EECF244321}">
                <p14:modId xmlns:p14="http://schemas.microsoft.com/office/powerpoint/2010/main" val="246384897"/>
              </p:ext>
            </p:extLst>
          </p:nvPr>
        </p:nvGraphicFramePr>
        <p:xfrm>
          <a:off x="649520" y="942911"/>
          <a:ext cx="11428782" cy="5082042"/>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305B3439-34B7-392A-5A21-D356F33F5F7C}"/>
              </a:ext>
            </a:extLst>
          </p:cNvPr>
          <p:cNvSpPr txBox="1"/>
          <p:nvPr/>
        </p:nvSpPr>
        <p:spPr>
          <a:xfrm>
            <a:off x="9843039" y="50845"/>
            <a:ext cx="1554480" cy="457200"/>
          </a:xfrm>
          <a:prstGeom prst="rect">
            <a:avLst/>
          </a:prstGeom>
          <a:solidFill>
            <a:schemeClr val="bg1"/>
          </a:solidFill>
          <a:ln>
            <a:solidFill>
              <a:schemeClr val="bg1"/>
            </a:solidFill>
          </a:ln>
        </p:spPr>
        <p:txBody>
          <a:bodyPr wrap="square" rtlCol="0">
            <a:spAutoFit/>
          </a:bodyPr>
          <a:lstStyle/>
          <a:p>
            <a:endParaRPr lang="en-US"/>
          </a:p>
        </p:txBody>
      </p:sp>
      <p:sp>
        <p:nvSpPr>
          <p:cNvPr id="2" name="TextBox 1">
            <a:extLst>
              <a:ext uri="{FF2B5EF4-FFF2-40B4-BE49-F238E27FC236}">
                <a16:creationId xmlns:a16="http://schemas.microsoft.com/office/drawing/2014/main" id="{E0F67802-4DD7-8905-9859-BDCB7C4DAF8E}"/>
              </a:ext>
            </a:extLst>
          </p:cNvPr>
          <p:cNvSpPr txBox="1"/>
          <p:nvPr/>
        </p:nvSpPr>
        <p:spPr>
          <a:xfrm>
            <a:off x="162050" y="25472"/>
            <a:ext cx="12192000" cy="800219"/>
          </a:xfrm>
          <a:prstGeom prst="rect">
            <a:avLst/>
          </a:prstGeom>
          <a:noFill/>
        </p:spPr>
        <p:txBody>
          <a:bodyPr wrap="square">
            <a:spAutoFit/>
          </a:bodyPr>
          <a:lstStyle/>
          <a:p>
            <a:r>
              <a:rPr lang="en-US" sz="2300" dirty="0">
                <a:solidFill>
                  <a:srgbClr val="4A4A4A"/>
                </a:solidFill>
                <a:latin typeface="Roboto Black" panose="02000000000000000000" pitchFamily="2" charset="0"/>
                <a:ea typeface="Roboto Black" panose="02000000000000000000" pitchFamily="2" charset="0"/>
              </a:rPr>
              <a:t>Respondents close to a person with a disability identified affordable &amp; accessible h</a:t>
            </a:r>
            <a:r>
              <a:rPr lang="en-US" sz="2300" baseline="0" dirty="0">
                <a:solidFill>
                  <a:srgbClr val="4A4A4A"/>
                </a:solidFill>
                <a:latin typeface="Roboto Black" panose="02000000000000000000" pitchFamily="2" charset="0"/>
                <a:ea typeface="Roboto Black" panose="02000000000000000000" pitchFamily="2" charset="0"/>
              </a:rPr>
              <a:t>ousing, caregiving workforce issues, and access to financial resources as top barriers. </a:t>
            </a:r>
          </a:p>
        </p:txBody>
      </p:sp>
      <p:sp>
        <p:nvSpPr>
          <p:cNvPr id="3" name="Text Box 1">
            <a:extLst>
              <a:ext uri="{FF2B5EF4-FFF2-40B4-BE49-F238E27FC236}">
                <a16:creationId xmlns:a16="http://schemas.microsoft.com/office/drawing/2014/main" id="{167B7DDE-5C4B-35ED-C39C-0EFF62DD58EA}"/>
              </a:ext>
            </a:extLst>
          </p:cNvPr>
          <p:cNvSpPr txBox="1"/>
          <p:nvPr/>
        </p:nvSpPr>
        <p:spPr>
          <a:xfrm>
            <a:off x="348569" y="832840"/>
            <a:ext cx="11193911" cy="37724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aseline="0" dirty="0">
                <a:solidFill>
                  <a:schemeClr val="tx1"/>
                </a:solidFill>
                <a:latin typeface="Roboto" panose="02000000000000000000" pitchFamily="2" charset="0"/>
                <a:ea typeface="Roboto" panose="02000000000000000000" pitchFamily="2" charset="0"/>
              </a:rPr>
              <a:t>Percent of comments by respondents who are close to someone with a disability</a:t>
            </a:r>
            <a:endParaRPr lang="en-US" sz="1800" dirty="0">
              <a:solidFill>
                <a:schemeClr val="tx1"/>
              </a:solidFill>
              <a:latin typeface="Roboto" panose="02000000000000000000" pitchFamily="2" charset="0"/>
              <a:ea typeface="Roboto" panose="02000000000000000000" pitchFamily="2" charset="0"/>
            </a:endParaRPr>
          </a:p>
        </p:txBody>
      </p:sp>
      <p:sp>
        <p:nvSpPr>
          <p:cNvPr id="4" name="Text Box 2">
            <a:extLst>
              <a:ext uri="{FF2B5EF4-FFF2-40B4-BE49-F238E27FC236}">
                <a16:creationId xmlns:a16="http://schemas.microsoft.com/office/drawing/2014/main" id="{B7CB7A45-BE83-ED90-B6BB-155DA0661EDC}"/>
              </a:ext>
            </a:extLst>
          </p:cNvPr>
          <p:cNvSpPr txBox="1"/>
          <p:nvPr/>
        </p:nvSpPr>
        <p:spPr>
          <a:xfrm>
            <a:off x="254643" y="5922002"/>
            <a:ext cx="11713580"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What are the biggest barriers to living independently (where and how you choose) in the community</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243459767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9A50E-3EB8-53CD-24D8-8385B3E095E0}"/>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6AF537F3-4AA4-8A43-ADA7-590313BEC163}"/>
              </a:ext>
            </a:extLst>
          </p:cNvPr>
          <p:cNvSpPr txBox="1"/>
          <p:nvPr/>
        </p:nvSpPr>
        <p:spPr>
          <a:xfrm>
            <a:off x="254834" y="1199879"/>
            <a:ext cx="11590053" cy="4478149"/>
          </a:xfrm>
          <a:prstGeom prst="rect">
            <a:avLst/>
          </a:prstGeom>
          <a:noFill/>
        </p:spPr>
        <p:txBody>
          <a:bodyPr wrap="square">
            <a:spAutoFit/>
          </a:bodyPr>
          <a:lstStyle/>
          <a:p>
            <a:r>
              <a:rPr lang="en-US" sz="1900" dirty="0">
                <a:latin typeface=""/>
              </a:rPr>
              <a:t>This analysis draws on 124 open-ended responses from the 166 respondents who work with people with disabilities.</a:t>
            </a:r>
          </a:p>
          <a:p>
            <a:endParaRPr lang="en-US" sz="1900" dirty="0">
              <a:latin typeface=""/>
            </a:endParaRPr>
          </a:p>
          <a:p>
            <a:endParaRPr lang="en-US" sz="1900" dirty="0">
              <a:latin typeface=""/>
            </a:endParaRPr>
          </a:p>
          <a:p>
            <a:r>
              <a:rPr lang="en-US" sz="1900" dirty="0">
                <a:latin typeface=""/>
              </a:rPr>
              <a:t>Among these respondents, affordability-related barriers, which includes housing costs, low wages, and the cost of services are the most frequently cited challenges to independent living. </a:t>
            </a:r>
          </a:p>
          <a:p>
            <a:endParaRPr lang="en-US" sz="1900" dirty="0">
              <a:latin typeface=""/>
            </a:endParaRPr>
          </a:p>
          <a:p>
            <a:endParaRPr lang="en-US" sz="1900" dirty="0">
              <a:latin typeface=""/>
            </a:endParaRPr>
          </a:p>
          <a:p>
            <a:r>
              <a:rPr lang="en-US" sz="1900" dirty="0">
                <a:latin typeface=""/>
              </a:rPr>
              <a:t>Housing, workforce shortages in caregiving, and transportation barriers are also highlighted. </a:t>
            </a:r>
          </a:p>
          <a:p>
            <a:endParaRPr lang="en-US" sz="1900" dirty="0">
              <a:latin typeface=""/>
            </a:endParaRPr>
          </a:p>
          <a:p>
            <a:endParaRPr lang="en-US" sz="1900" dirty="0">
              <a:latin typeface=""/>
            </a:endParaRPr>
          </a:p>
          <a:p>
            <a:r>
              <a:rPr lang="en-US" sz="1900" dirty="0">
                <a:latin typeface=""/>
              </a:rPr>
              <a:t>Respondents also mention structural issues, including underfunded systems, long waitlists for services, and difficulty navigating fragmented support systems.</a:t>
            </a:r>
          </a:p>
          <a:p>
            <a:endParaRPr lang="en-US" sz="1900" dirty="0">
              <a:latin typeface=""/>
            </a:endParaRPr>
          </a:p>
          <a:p>
            <a:endParaRPr lang="en-US" sz="1900" dirty="0">
              <a:latin typeface=""/>
            </a:endParaRPr>
          </a:p>
        </p:txBody>
      </p:sp>
      <p:sp>
        <p:nvSpPr>
          <p:cNvPr id="3" name="TextBox 2">
            <a:extLst>
              <a:ext uri="{FF2B5EF4-FFF2-40B4-BE49-F238E27FC236}">
                <a16:creationId xmlns:a16="http://schemas.microsoft.com/office/drawing/2014/main" id="{2CF0699A-5F4C-AD7F-E304-952230F37910}"/>
              </a:ext>
            </a:extLst>
          </p:cNvPr>
          <p:cNvSpPr txBox="1"/>
          <p:nvPr/>
        </p:nvSpPr>
        <p:spPr>
          <a:xfrm>
            <a:off x="300953" y="25472"/>
            <a:ext cx="12192000" cy="800219"/>
          </a:xfrm>
          <a:prstGeom prst="rect">
            <a:avLst/>
          </a:prstGeom>
          <a:noFill/>
        </p:spPr>
        <p:txBody>
          <a:bodyPr wrap="square">
            <a:spAutoFit/>
          </a:bodyPr>
          <a:lstStyle/>
          <a:p>
            <a:r>
              <a:rPr lang="en-US" sz="2300" dirty="0">
                <a:solidFill>
                  <a:srgbClr val="4A4A4A"/>
                </a:solidFill>
                <a:latin typeface="Roboto Black" panose="02000000000000000000" pitchFamily="2" charset="0"/>
                <a:ea typeface="Roboto Black" panose="02000000000000000000" pitchFamily="2" charset="0"/>
              </a:rPr>
              <a:t>Respondents close to a person with a disability identified affordable &amp; accessible h</a:t>
            </a:r>
            <a:r>
              <a:rPr lang="en-US" sz="2300" baseline="0" dirty="0">
                <a:solidFill>
                  <a:srgbClr val="4A4A4A"/>
                </a:solidFill>
                <a:latin typeface="Roboto Black" panose="02000000000000000000" pitchFamily="2" charset="0"/>
                <a:ea typeface="Roboto Black" panose="02000000000000000000" pitchFamily="2" charset="0"/>
              </a:rPr>
              <a:t>ousing, caregiving workforce issues, and access to financial resources as top barriers. </a:t>
            </a:r>
          </a:p>
        </p:txBody>
      </p:sp>
      <p:sp>
        <p:nvSpPr>
          <p:cNvPr id="4" name="Text Box 2">
            <a:extLst>
              <a:ext uri="{FF2B5EF4-FFF2-40B4-BE49-F238E27FC236}">
                <a16:creationId xmlns:a16="http://schemas.microsoft.com/office/drawing/2014/main" id="{9ED39248-2ED7-B863-9B3C-5F4D05791A8B}"/>
              </a:ext>
            </a:extLst>
          </p:cNvPr>
          <p:cNvSpPr txBox="1"/>
          <p:nvPr/>
        </p:nvSpPr>
        <p:spPr>
          <a:xfrm>
            <a:off x="130630" y="5928244"/>
            <a:ext cx="11826018"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What are the biggest barriers to living independently (where and how you choose) in the community</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41967245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6BA3D-F8E8-1DD4-A77A-C10497A52F24}"/>
            </a:ext>
          </a:extLst>
        </p:cNvPr>
        <p:cNvGrpSpPr/>
        <p:nvPr/>
      </p:nvGrpSpPr>
      <p:grpSpPr>
        <a:xfrm>
          <a:off x="0" y="0"/>
          <a:ext cx="0" cy="0"/>
          <a:chOff x="0" y="0"/>
          <a:chExt cx="0" cy="0"/>
        </a:xfrm>
      </p:grpSpPr>
      <p:graphicFrame>
        <p:nvGraphicFramePr>
          <p:cNvPr id="6" name="Google Shape;599;p12">
            <a:extLst>
              <a:ext uri="{FF2B5EF4-FFF2-40B4-BE49-F238E27FC236}">
                <a16:creationId xmlns:a16="http://schemas.microsoft.com/office/drawing/2014/main" id="{1ACFAC2D-3F44-3789-4046-829669F47C0F}"/>
              </a:ext>
            </a:extLst>
          </p:cNvPr>
          <p:cNvGraphicFramePr/>
          <p:nvPr>
            <p:extLst>
              <p:ext uri="{D42A27DB-BD31-4B8C-83A1-F6EECF244321}">
                <p14:modId xmlns:p14="http://schemas.microsoft.com/office/powerpoint/2010/main" val="4289740122"/>
              </p:ext>
            </p:extLst>
          </p:nvPr>
        </p:nvGraphicFramePr>
        <p:xfrm>
          <a:off x="391886" y="914397"/>
          <a:ext cx="11211850" cy="5385779"/>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2566FEFB-715A-B159-FA12-ECD57DCCBCB3}"/>
              </a:ext>
            </a:extLst>
          </p:cNvPr>
          <p:cNvSpPr txBox="1"/>
          <p:nvPr/>
        </p:nvSpPr>
        <p:spPr>
          <a:xfrm>
            <a:off x="9843039" y="50845"/>
            <a:ext cx="1554480" cy="457200"/>
          </a:xfrm>
          <a:prstGeom prst="rect">
            <a:avLst/>
          </a:prstGeom>
          <a:solidFill>
            <a:schemeClr val="bg1"/>
          </a:solidFill>
          <a:ln>
            <a:solidFill>
              <a:schemeClr val="bg1"/>
            </a:solidFill>
          </a:ln>
        </p:spPr>
        <p:txBody>
          <a:bodyPr wrap="square" rtlCol="0">
            <a:spAutoFit/>
          </a:bodyPr>
          <a:lstStyle/>
          <a:p>
            <a:endParaRPr lang="en-US"/>
          </a:p>
        </p:txBody>
      </p:sp>
      <p:sp>
        <p:nvSpPr>
          <p:cNvPr id="2" name="TextBox 1">
            <a:extLst>
              <a:ext uri="{FF2B5EF4-FFF2-40B4-BE49-F238E27FC236}">
                <a16:creationId xmlns:a16="http://schemas.microsoft.com/office/drawing/2014/main" id="{82FF33D1-02F7-EBFC-B5BC-30BD18221E3B}"/>
              </a:ext>
            </a:extLst>
          </p:cNvPr>
          <p:cNvSpPr txBox="1"/>
          <p:nvPr/>
        </p:nvSpPr>
        <p:spPr>
          <a:xfrm>
            <a:off x="28937" y="60193"/>
            <a:ext cx="12134125" cy="800219"/>
          </a:xfrm>
          <a:prstGeom prst="rect">
            <a:avLst/>
          </a:prstGeom>
          <a:noFill/>
        </p:spPr>
        <p:txBody>
          <a:bodyPr wrap="square">
            <a:spAutoFit/>
          </a:bodyPr>
          <a:lstStyle/>
          <a:p>
            <a:r>
              <a:rPr lang="en-US" sz="2300" dirty="0">
                <a:solidFill>
                  <a:srgbClr val="4A4A4A"/>
                </a:solidFill>
                <a:latin typeface="Roboto Black" panose="02000000000000000000" pitchFamily="2" charset="0"/>
                <a:ea typeface="Roboto Black" panose="02000000000000000000" pitchFamily="2" charset="0"/>
              </a:rPr>
              <a:t>Respondents with a disability want disability organizations to focus on housing, transportation, employment and independent living supports.</a:t>
            </a:r>
            <a:endParaRPr lang="en-US" sz="2300" baseline="0" dirty="0">
              <a:solidFill>
                <a:srgbClr val="4A4A4A"/>
              </a:solidFill>
              <a:latin typeface="Roboto Black" panose="02000000000000000000" pitchFamily="2" charset="0"/>
              <a:ea typeface="Roboto Black" panose="02000000000000000000" pitchFamily="2" charset="0"/>
            </a:endParaRPr>
          </a:p>
        </p:txBody>
      </p:sp>
      <p:sp>
        <p:nvSpPr>
          <p:cNvPr id="3" name="Text Box 2">
            <a:extLst>
              <a:ext uri="{FF2B5EF4-FFF2-40B4-BE49-F238E27FC236}">
                <a16:creationId xmlns:a16="http://schemas.microsoft.com/office/drawing/2014/main" id="{D30AE302-5438-073C-2002-EA9C670BACCB}"/>
              </a:ext>
            </a:extLst>
          </p:cNvPr>
          <p:cNvSpPr txBox="1"/>
          <p:nvPr/>
        </p:nvSpPr>
        <p:spPr>
          <a:xfrm>
            <a:off x="130630" y="5722472"/>
            <a:ext cx="11918616"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What services should the Center for Independent Living or other disability organizations focus on most in the next 3 years</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19995176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4ADF8-D516-FEFC-2738-A240F14517F6}"/>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B0D39404-A717-37CF-6263-82EBD6D21C76}"/>
              </a:ext>
            </a:extLst>
          </p:cNvPr>
          <p:cNvSpPr txBox="1"/>
          <p:nvPr/>
        </p:nvSpPr>
        <p:spPr>
          <a:xfrm>
            <a:off x="254834" y="1454529"/>
            <a:ext cx="11590053" cy="3016210"/>
          </a:xfrm>
          <a:prstGeom prst="rect">
            <a:avLst/>
          </a:prstGeom>
          <a:noFill/>
        </p:spPr>
        <p:txBody>
          <a:bodyPr wrap="square">
            <a:spAutoFit/>
          </a:bodyPr>
          <a:lstStyle/>
          <a:p>
            <a:r>
              <a:rPr lang="en-US" sz="1900" dirty="0">
                <a:latin typeface=""/>
              </a:rPr>
              <a:t>This analysis draws on 138 open-ended responses from the 181 respondents who identified as living with a disability.</a:t>
            </a:r>
          </a:p>
          <a:p>
            <a:endParaRPr lang="en-US" sz="1900" dirty="0">
              <a:latin typeface=""/>
            </a:endParaRPr>
          </a:p>
          <a:p>
            <a:endParaRPr lang="en-US" sz="1900" dirty="0">
              <a:latin typeface=""/>
            </a:endParaRPr>
          </a:p>
          <a:p>
            <a:r>
              <a:rPr lang="en-US" sz="1900" dirty="0">
                <a:latin typeface=""/>
              </a:rPr>
              <a:t>Respondents with disabilities call for CILs and other disability organizations to prioritize housing, transportation, employment and job training, and independent living supports. </a:t>
            </a:r>
          </a:p>
          <a:p>
            <a:endParaRPr lang="en-US" sz="1900" dirty="0">
              <a:latin typeface=""/>
            </a:endParaRPr>
          </a:p>
          <a:p>
            <a:endParaRPr lang="en-US" sz="1900" dirty="0">
              <a:latin typeface=""/>
            </a:endParaRPr>
          </a:p>
          <a:p>
            <a:r>
              <a:rPr lang="en-US" sz="1900" dirty="0">
                <a:latin typeface=""/>
              </a:rPr>
              <a:t>Administrative barriers to public services, physical accessibility, and discrimination in employment and hiring practices were also cited as critical limitations to independence. </a:t>
            </a:r>
          </a:p>
        </p:txBody>
      </p:sp>
      <p:sp>
        <p:nvSpPr>
          <p:cNvPr id="6" name="Text Box 2">
            <a:extLst>
              <a:ext uri="{FF2B5EF4-FFF2-40B4-BE49-F238E27FC236}">
                <a16:creationId xmlns:a16="http://schemas.microsoft.com/office/drawing/2014/main" id="{F9237544-1E56-5437-0ED2-84B9B7EA6C53}"/>
              </a:ext>
            </a:extLst>
          </p:cNvPr>
          <p:cNvSpPr txBox="1"/>
          <p:nvPr/>
        </p:nvSpPr>
        <p:spPr>
          <a:xfrm>
            <a:off x="130630" y="5676172"/>
            <a:ext cx="11826018"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What services should the Center for Independent Living or other disability organizations focus on most in the next 3 years</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
        <p:nvSpPr>
          <p:cNvPr id="7" name="TextBox 6">
            <a:extLst>
              <a:ext uri="{FF2B5EF4-FFF2-40B4-BE49-F238E27FC236}">
                <a16:creationId xmlns:a16="http://schemas.microsoft.com/office/drawing/2014/main" id="{7FFA2996-D341-E468-A212-EA6963FA817F}"/>
              </a:ext>
            </a:extLst>
          </p:cNvPr>
          <p:cNvSpPr txBox="1"/>
          <p:nvPr/>
        </p:nvSpPr>
        <p:spPr>
          <a:xfrm>
            <a:off x="28937" y="71768"/>
            <a:ext cx="12134125" cy="800219"/>
          </a:xfrm>
          <a:prstGeom prst="rect">
            <a:avLst/>
          </a:prstGeom>
          <a:noFill/>
        </p:spPr>
        <p:txBody>
          <a:bodyPr wrap="square">
            <a:spAutoFit/>
          </a:bodyPr>
          <a:lstStyle/>
          <a:p>
            <a:r>
              <a:rPr lang="en-US" sz="2300" dirty="0">
                <a:solidFill>
                  <a:srgbClr val="4A4A4A"/>
                </a:solidFill>
                <a:latin typeface="Roboto Black" panose="02000000000000000000" pitchFamily="2" charset="0"/>
                <a:ea typeface="Roboto Black" panose="02000000000000000000" pitchFamily="2" charset="0"/>
              </a:rPr>
              <a:t>Respondents with a disability highlight concerns about economic insecurities, frustrations with public spaces failing to comply with ADA and difficulties accessing services.</a:t>
            </a:r>
            <a:endParaRPr lang="en-US" sz="2300" baseline="0" dirty="0">
              <a:solidFill>
                <a:srgbClr val="4A4A4A"/>
              </a:solidFill>
              <a:latin typeface="Roboto Black" panose="02000000000000000000" pitchFamily="2" charset="0"/>
              <a:ea typeface="Roboto Black" panose="02000000000000000000" pitchFamily="2" charset="0"/>
            </a:endParaRPr>
          </a:p>
        </p:txBody>
      </p:sp>
    </p:spTree>
    <p:extLst>
      <p:ext uri="{BB962C8B-B14F-4D97-AF65-F5344CB8AC3E}">
        <p14:creationId xmlns:p14="http://schemas.microsoft.com/office/powerpoint/2010/main" val="9645541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479A3-B0FF-145C-355D-A51C25176EF5}"/>
            </a:ext>
          </a:extLst>
        </p:cNvPr>
        <p:cNvGrpSpPr/>
        <p:nvPr/>
      </p:nvGrpSpPr>
      <p:grpSpPr>
        <a:xfrm>
          <a:off x="0" y="0"/>
          <a:ext cx="0" cy="0"/>
          <a:chOff x="0" y="0"/>
          <a:chExt cx="0" cy="0"/>
        </a:xfrm>
      </p:grpSpPr>
      <p:graphicFrame>
        <p:nvGraphicFramePr>
          <p:cNvPr id="6" name="Google Shape;599;p12">
            <a:extLst>
              <a:ext uri="{FF2B5EF4-FFF2-40B4-BE49-F238E27FC236}">
                <a16:creationId xmlns:a16="http://schemas.microsoft.com/office/drawing/2014/main" id="{0FAF7A93-0E7A-8C14-4FB1-70230B4248B7}"/>
              </a:ext>
            </a:extLst>
          </p:cNvPr>
          <p:cNvGraphicFramePr/>
          <p:nvPr>
            <p:extLst>
              <p:ext uri="{D42A27DB-BD31-4B8C-83A1-F6EECF244321}">
                <p14:modId xmlns:p14="http://schemas.microsoft.com/office/powerpoint/2010/main" val="558290105"/>
              </p:ext>
            </p:extLst>
          </p:nvPr>
        </p:nvGraphicFramePr>
        <p:xfrm>
          <a:off x="391886" y="925972"/>
          <a:ext cx="11211850" cy="5385779"/>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EAA42A09-9468-82B8-BD80-8A9CD0F6FE08}"/>
              </a:ext>
            </a:extLst>
          </p:cNvPr>
          <p:cNvSpPr txBox="1"/>
          <p:nvPr/>
        </p:nvSpPr>
        <p:spPr>
          <a:xfrm>
            <a:off x="9843039" y="50845"/>
            <a:ext cx="1554480" cy="457200"/>
          </a:xfrm>
          <a:prstGeom prst="rect">
            <a:avLst/>
          </a:prstGeom>
          <a:solidFill>
            <a:schemeClr val="bg1"/>
          </a:solidFill>
          <a:ln>
            <a:solidFill>
              <a:schemeClr val="bg1"/>
            </a:solidFill>
          </a:ln>
        </p:spPr>
        <p:txBody>
          <a:bodyPr wrap="square" rtlCol="0">
            <a:spAutoFit/>
          </a:bodyPr>
          <a:lstStyle/>
          <a:p>
            <a:endParaRPr lang="en-US"/>
          </a:p>
        </p:txBody>
      </p:sp>
      <p:sp>
        <p:nvSpPr>
          <p:cNvPr id="2" name="TextBox 1">
            <a:extLst>
              <a:ext uri="{FF2B5EF4-FFF2-40B4-BE49-F238E27FC236}">
                <a16:creationId xmlns:a16="http://schemas.microsoft.com/office/drawing/2014/main" id="{207F4242-26E7-4B08-7B05-7391A3F6AFCF}"/>
              </a:ext>
            </a:extLst>
          </p:cNvPr>
          <p:cNvSpPr txBox="1"/>
          <p:nvPr/>
        </p:nvSpPr>
        <p:spPr>
          <a:xfrm>
            <a:off x="28937" y="60193"/>
            <a:ext cx="12134125" cy="800219"/>
          </a:xfrm>
          <a:prstGeom prst="rect">
            <a:avLst/>
          </a:prstGeom>
          <a:noFill/>
        </p:spPr>
        <p:txBody>
          <a:bodyPr wrap="square">
            <a:spAutoFit/>
          </a:bodyPr>
          <a:lstStyle/>
          <a:p>
            <a:r>
              <a:rPr lang="en-US" sz="2300" dirty="0">
                <a:solidFill>
                  <a:srgbClr val="4A4A4A"/>
                </a:solidFill>
                <a:latin typeface="Roboto Black" panose="02000000000000000000" pitchFamily="2" charset="0"/>
                <a:ea typeface="Roboto Black" panose="02000000000000000000" pitchFamily="2" charset="0"/>
              </a:rPr>
              <a:t>Respondents close to someone with a disability want CILs to address housing services, particularly long-term living, caregiving, and service coordination at top priorities.</a:t>
            </a:r>
            <a:endParaRPr lang="en-US" sz="2300" baseline="0" dirty="0">
              <a:solidFill>
                <a:srgbClr val="4A4A4A"/>
              </a:solidFill>
              <a:latin typeface="Roboto Black" panose="02000000000000000000" pitchFamily="2" charset="0"/>
              <a:ea typeface="Roboto Black" panose="02000000000000000000" pitchFamily="2" charset="0"/>
            </a:endParaRPr>
          </a:p>
        </p:txBody>
      </p:sp>
      <p:sp>
        <p:nvSpPr>
          <p:cNvPr id="3" name="Text Box 2">
            <a:extLst>
              <a:ext uri="{FF2B5EF4-FFF2-40B4-BE49-F238E27FC236}">
                <a16:creationId xmlns:a16="http://schemas.microsoft.com/office/drawing/2014/main" id="{079565CB-2AC9-FD2C-F853-14499591EABB}"/>
              </a:ext>
            </a:extLst>
          </p:cNvPr>
          <p:cNvSpPr txBox="1"/>
          <p:nvPr/>
        </p:nvSpPr>
        <p:spPr>
          <a:xfrm>
            <a:off x="130630" y="5722472"/>
            <a:ext cx="11826018"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What services should the Center for Independent Living or other disability organizations focus on most in the next 3 years</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183517069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01550-9373-2E11-1525-10D94F4F447B}"/>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F5F960A4-E64B-E393-0082-5C2DE978D3DC}"/>
              </a:ext>
            </a:extLst>
          </p:cNvPr>
          <p:cNvSpPr txBox="1"/>
          <p:nvPr/>
        </p:nvSpPr>
        <p:spPr>
          <a:xfrm>
            <a:off x="254834" y="1454529"/>
            <a:ext cx="11590053" cy="3016210"/>
          </a:xfrm>
          <a:prstGeom prst="rect">
            <a:avLst/>
          </a:prstGeom>
          <a:noFill/>
        </p:spPr>
        <p:txBody>
          <a:bodyPr wrap="square">
            <a:spAutoFit/>
          </a:bodyPr>
          <a:lstStyle/>
          <a:p>
            <a:r>
              <a:rPr lang="en-US" sz="1900" dirty="0">
                <a:latin typeface=""/>
              </a:rPr>
              <a:t>This analysis draws on 270 open-ended responses from the 343 respondents who have a family member or close friend who is living with a disability.</a:t>
            </a:r>
          </a:p>
          <a:p>
            <a:endParaRPr lang="en-US" sz="1900" dirty="0">
              <a:latin typeface=""/>
            </a:endParaRPr>
          </a:p>
          <a:p>
            <a:endParaRPr lang="en-US" sz="1900" dirty="0">
              <a:latin typeface=""/>
            </a:endParaRPr>
          </a:p>
          <a:p>
            <a:r>
              <a:rPr lang="en-US" sz="1900" dirty="0">
                <a:latin typeface=""/>
              </a:rPr>
              <a:t>Family members and close contacts prioritize services that stabilize and sustain care systems, particularly housing, caregiving support, and access to long-term services. </a:t>
            </a:r>
          </a:p>
          <a:p>
            <a:endParaRPr lang="en-US" sz="1900" dirty="0">
              <a:latin typeface=""/>
            </a:endParaRPr>
          </a:p>
          <a:p>
            <a:endParaRPr lang="en-US" sz="1900" dirty="0">
              <a:latin typeface=""/>
            </a:endParaRPr>
          </a:p>
          <a:p>
            <a:r>
              <a:rPr lang="en-US" sz="1900" dirty="0">
                <a:latin typeface=""/>
              </a:rPr>
              <a:t>These respondents also highlight the need to simplify complex systems and reduce long waitlists for critical programs. </a:t>
            </a:r>
          </a:p>
        </p:txBody>
      </p:sp>
      <p:sp>
        <p:nvSpPr>
          <p:cNvPr id="6" name="Text Box 2">
            <a:extLst>
              <a:ext uri="{FF2B5EF4-FFF2-40B4-BE49-F238E27FC236}">
                <a16:creationId xmlns:a16="http://schemas.microsoft.com/office/drawing/2014/main" id="{BD7F1C5F-22ED-40BD-7FC7-FF9FAA1B34A1}"/>
              </a:ext>
            </a:extLst>
          </p:cNvPr>
          <p:cNvSpPr txBox="1"/>
          <p:nvPr/>
        </p:nvSpPr>
        <p:spPr>
          <a:xfrm>
            <a:off x="130630" y="5676172"/>
            <a:ext cx="11826018"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What services should the Center for Independent Living or other disability organizations focus on most in the next 3 years</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
        <p:nvSpPr>
          <p:cNvPr id="2" name="TextBox 1">
            <a:extLst>
              <a:ext uri="{FF2B5EF4-FFF2-40B4-BE49-F238E27FC236}">
                <a16:creationId xmlns:a16="http://schemas.microsoft.com/office/drawing/2014/main" id="{B23565BE-65C4-E351-53A9-B87052F49A8A}"/>
              </a:ext>
            </a:extLst>
          </p:cNvPr>
          <p:cNvSpPr txBox="1"/>
          <p:nvPr/>
        </p:nvSpPr>
        <p:spPr>
          <a:xfrm>
            <a:off x="146612" y="119995"/>
            <a:ext cx="12134125" cy="800219"/>
          </a:xfrm>
          <a:prstGeom prst="rect">
            <a:avLst/>
          </a:prstGeom>
          <a:noFill/>
        </p:spPr>
        <p:txBody>
          <a:bodyPr wrap="square">
            <a:spAutoFit/>
          </a:bodyPr>
          <a:lstStyle/>
          <a:p>
            <a:r>
              <a:rPr lang="en-US" sz="2300" dirty="0">
                <a:solidFill>
                  <a:srgbClr val="4A4A4A"/>
                </a:solidFill>
                <a:latin typeface="Roboto Black" panose="02000000000000000000" pitchFamily="2" charset="0"/>
                <a:ea typeface="Roboto Black" panose="02000000000000000000" pitchFamily="2" charset="0"/>
              </a:rPr>
              <a:t>Respondents close to someone with a disability want CILs to address housing services, particularly long-term living, caregiving, and service coordination at top service priorities.</a:t>
            </a:r>
            <a:endParaRPr lang="en-US" sz="2300" baseline="0" dirty="0">
              <a:solidFill>
                <a:srgbClr val="4A4A4A"/>
              </a:solidFill>
              <a:latin typeface="Roboto Black" panose="02000000000000000000" pitchFamily="2" charset="0"/>
              <a:ea typeface="Roboto Black" panose="02000000000000000000" pitchFamily="2" charset="0"/>
            </a:endParaRPr>
          </a:p>
        </p:txBody>
      </p:sp>
    </p:spTree>
    <p:extLst>
      <p:ext uri="{BB962C8B-B14F-4D97-AF65-F5344CB8AC3E}">
        <p14:creationId xmlns:p14="http://schemas.microsoft.com/office/powerpoint/2010/main" val="103549651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A3FF19-5107-6E97-17A1-94469CEA0C63}"/>
            </a:ext>
          </a:extLst>
        </p:cNvPr>
        <p:cNvGrpSpPr/>
        <p:nvPr/>
      </p:nvGrpSpPr>
      <p:grpSpPr>
        <a:xfrm>
          <a:off x="0" y="0"/>
          <a:ext cx="0" cy="0"/>
          <a:chOff x="0" y="0"/>
          <a:chExt cx="0" cy="0"/>
        </a:xfrm>
      </p:grpSpPr>
      <p:graphicFrame>
        <p:nvGraphicFramePr>
          <p:cNvPr id="6" name="Google Shape;599;p12">
            <a:extLst>
              <a:ext uri="{FF2B5EF4-FFF2-40B4-BE49-F238E27FC236}">
                <a16:creationId xmlns:a16="http://schemas.microsoft.com/office/drawing/2014/main" id="{D2EF33B8-333D-1F0F-F87B-DBCA5A505455}"/>
              </a:ext>
            </a:extLst>
          </p:cNvPr>
          <p:cNvGraphicFramePr/>
          <p:nvPr>
            <p:extLst>
              <p:ext uri="{D42A27DB-BD31-4B8C-83A1-F6EECF244321}">
                <p14:modId xmlns:p14="http://schemas.microsoft.com/office/powerpoint/2010/main" val="696729192"/>
              </p:ext>
            </p:extLst>
          </p:nvPr>
        </p:nvGraphicFramePr>
        <p:xfrm>
          <a:off x="391886" y="800310"/>
          <a:ext cx="11211850" cy="5534591"/>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BCE5DC9A-19A3-6439-29E9-47D47B0A2638}"/>
              </a:ext>
            </a:extLst>
          </p:cNvPr>
          <p:cNvSpPr txBox="1"/>
          <p:nvPr/>
        </p:nvSpPr>
        <p:spPr>
          <a:xfrm>
            <a:off x="9843039" y="50845"/>
            <a:ext cx="1554480" cy="457200"/>
          </a:xfrm>
          <a:prstGeom prst="rect">
            <a:avLst/>
          </a:prstGeom>
          <a:solidFill>
            <a:schemeClr val="bg1"/>
          </a:solidFill>
          <a:ln>
            <a:solidFill>
              <a:schemeClr val="bg1"/>
            </a:solidFill>
          </a:ln>
        </p:spPr>
        <p:txBody>
          <a:bodyPr wrap="square" rtlCol="0">
            <a:spAutoFit/>
          </a:bodyPr>
          <a:lstStyle/>
          <a:p>
            <a:endParaRPr lang="en-US"/>
          </a:p>
        </p:txBody>
      </p:sp>
      <p:sp>
        <p:nvSpPr>
          <p:cNvPr id="2" name="TextBox 1">
            <a:extLst>
              <a:ext uri="{FF2B5EF4-FFF2-40B4-BE49-F238E27FC236}">
                <a16:creationId xmlns:a16="http://schemas.microsoft.com/office/drawing/2014/main" id="{3A98A6AD-5356-4240-3193-0C5911845FBE}"/>
              </a:ext>
            </a:extLst>
          </p:cNvPr>
          <p:cNvSpPr txBox="1"/>
          <p:nvPr/>
        </p:nvSpPr>
        <p:spPr>
          <a:xfrm>
            <a:off x="0" y="48615"/>
            <a:ext cx="12251802" cy="769441"/>
          </a:xfrm>
          <a:prstGeom prst="rect">
            <a:avLst/>
          </a:prstGeom>
          <a:noFill/>
        </p:spPr>
        <p:txBody>
          <a:bodyPr wrap="square">
            <a:spAutoFit/>
          </a:bodyPr>
          <a:lstStyle/>
          <a:p>
            <a:r>
              <a:rPr lang="en-US" sz="2200" dirty="0">
                <a:solidFill>
                  <a:srgbClr val="4A4A4A"/>
                </a:solidFill>
                <a:latin typeface="Roboto Black" panose="02000000000000000000" pitchFamily="2" charset="0"/>
                <a:ea typeface="Roboto Black" panose="02000000000000000000" pitchFamily="2" charset="0"/>
              </a:rPr>
              <a:t>Respondents working with people with disabilities mention housing, the caregiving workforce, system issues, and employment as top focus areas for CILs &amp; disability organizations.</a:t>
            </a:r>
            <a:endParaRPr lang="en-US" sz="2200" baseline="0" dirty="0">
              <a:solidFill>
                <a:srgbClr val="4A4A4A"/>
              </a:solidFill>
              <a:latin typeface="Roboto Black" panose="02000000000000000000" pitchFamily="2" charset="0"/>
              <a:ea typeface="Roboto Black" panose="02000000000000000000" pitchFamily="2" charset="0"/>
            </a:endParaRPr>
          </a:p>
        </p:txBody>
      </p:sp>
      <p:sp>
        <p:nvSpPr>
          <p:cNvPr id="3" name="Text Box 2">
            <a:extLst>
              <a:ext uri="{FF2B5EF4-FFF2-40B4-BE49-F238E27FC236}">
                <a16:creationId xmlns:a16="http://schemas.microsoft.com/office/drawing/2014/main" id="{A320AC7B-AA32-79FF-28CE-504A9D9E681E}"/>
              </a:ext>
            </a:extLst>
          </p:cNvPr>
          <p:cNvSpPr txBox="1"/>
          <p:nvPr/>
        </p:nvSpPr>
        <p:spPr>
          <a:xfrm>
            <a:off x="130630" y="5734047"/>
            <a:ext cx="11826018"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What services should the Center for Independent Living or other disability organizations focus on most in the next 3 years</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144700641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A5756-DF8C-12A2-539E-22D7CB08100D}"/>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65D1ECE8-CA13-7A15-2E42-65FFC712DB1E}"/>
              </a:ext>
            </a:extLst>
          </p:cNvPr>
          <p:cNvSpPr txBox="1"/>
          <p:nvPr/>
        </p:nvSpPr>
        <p:spPr>
          <a:xfrm>
            <a:off x="254834" y="1454529"/>
            <a:ext cx="11590053" cy="2723823"/>
          </a:xfrm>
          <a:prstGeom prst="rect">
            <a:avLst/>
          </a:prstGeom>
          <a:noFill/>
        </p:spPr>
        <p:txBody>
          <a:bodyPr wrap="square">
            <a:spAutoFit/>
          </a:bodyPr>
          <a:lstStyle/>
          <a:p>
            <a:r>
              <a:rPr lang="en-US" sz="1900" dirty="0">
                <a:latin typeface=""/>
              </a:rPr>
              <a:t>This analysis draws on 126 open-ended responses from the 166 respondents who work with people with disabilities.</a:t>
            </a:r>
          </a:p>
          <a:p>
            <a:endParaRPr lang="en-US" sz="1900" dirty="0">
              <a:latin typeface=""/>
            </a:endParaRPr>
          </a:p>
          <a:p>
            <a:endParaRPr lang="en-US" sz="1900" dirty="0">
              <a:latin typeface=""/>
            </a:endParaRPr>
          </a:p>
          <a:p>
            <a:r>
              <a:rPr lang="en-US" sz="1900" dirty="0">
                <a:latin typeface=""/>
              </a:rPr>
              <a:t>Respondents who work with people with disabilities, highlight the need to strengthen the systems that deliver services, particularly workforce capacity, funding, and coordination. </a:t>
            </a:r>
          </a:p>
          <a:p>
            <a:endParaRPr lang="en-US" sz="1900" dirty="0">
              <a:latin typeface=""/>
            </a:endParaRPr>
          </a:p>
          <a:p>
            <a:endParaRPr lang="en-US" sz="1900" dirty="0">
              <a:latin typeface=""/>
            </a:endParaRPr>
          </a:p>
          <a:p>
            <a:r>
              <a:rPr lang="en-US" sz="1900" dirty="0">
                <a:latin typeface=""/>
              </a:rPr>
              <a:t>These respondents also prioritize housing, employment, and healthcare access. </a:t>
            </a:r>
          </a:p>
        </p:txBody>
      </p:sp>
      <p:sp>
        <p:nvSpPr>
          <p:cNvPr id="6" name="Text Box 2">
            <a:extLst>
              <a:ext uri="{FF2B5EF4-FFF2-40B4-BE49-F238E27FC236}">
                <a16:creationId xmlns:a16="http://schemas.microsoft.com/office/drawing/2014/main" id="{2A7FEFBA-0B41-195C-84FC-4603E64110C9}"/>
              </a:ext>
            </a:extLst>
          </p:cNvPr>
          <p:cNvSpPr txBox="1"/>
          <p:nvPr/>
        </p:nvSpPr>
        <p:spPr>
          <a:xfrm>
            <a:off x="130630" y="5676172"/>
            <a:ext cx="11826018"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What services should the Center for Independent Living or other disability organizations focus on most in the next 3 years</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
        <p:nvSpPr>
          <p:cNvPr id="3" name="TextBox 2">
            <a:extLst>
              <a:ext uri="{FF2B5EF4-FFF2-40B4-BE49-F238E27FC236}">
                <a16:creationId xmlns:a16="http://schemas.microsoft.com/office/drawing/2014/main" id="{CC7FDC05-2674-1956-858E-C756F228DBD9}"/>
              </a:ext>
            </a:extLst>
          </p:cNvPr>
          <p:cNvSpPr txBox="1"/>
          <p:nvPr/>
        </p:nvSpPr>
        <p:spPr>
          <a:xfrm>
            <a:off x="28937" y="60193"/>
            <a:ext cx="12251802" cy="769441"/>
          </a:xfrm>
          <a:prstGeom prst="rect">
            <a:avLst/>
          </a:prstGeom>
          <a:noFill/>
        </p:spPr>
        <p:txBody>
          <a:bodyPr wrap="square">
            <a:spAutoFit/>
          </a:bodyPr>
          <a:lstStyle/>
          <a:p>
            <a:r>
              <a:rPr lang="en-US" sz="2200" dirty="0">
                <a:solidFill>
                  <a:srgbClr val="4A4A4A"/>
                </a:solidFill>
                <a:latin typeface="Roboto Black" panose="02000000000000000000" pitchFamily="2" charset="0"/>
                <a:ea typeface="Roboto Black" panose="02000000000000000000" pitchFamily="2" charset="0"/>
              </a:rPr>
              <a:t>Respondents working with people with disabilities identified housing, the caregiving workforce, system issues, and employment as top focus areas for CILs &amp; disability organizations.</a:t>
            </a:r>
            <a:endParaRPr lang="en-US" sz="2200" baseline="0" dirty="0">
              <a:solidFill>
                <a:srgbClr val="4A4A4A"/>
              </a:solidFill>
              <a:latin typeface="Roboto Black" panose="02000000000000000000" pitchFamily="2" charset="0"/>
              <a:ea typeface="Roboto Black" panose="02000000000000000000" pitchFamily="2" charset="0"/>
            </a:endParaRPr>
          </a:p>
        </p:txBody>
      </p:sp>
    </p:spTree>
    <p:extLst>
      <p:ext uri="{BB962C8B-B14F-4D97-AF65-F5344CB8AC3E}">
        <p14:creationId xmlns:p14="http://schemas.microsoft.com/office/powerpoint/2010/main" val="4427998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D591A-1672-918E-5060-3E9E9966C4FA}"/>
            </a:ext>
          </a:extLst>
        </p:cNvPr>
        <p:cNvGrpSpPr/>
        <p:nvPr/>
      </p:nvGrpSpPr>
      <p:grpSpPr>
        <a:xfrm>
          <a:off x="0" y="0"/>
          <a:ext cx="0" cy="0"/>
          <a:chOff x="0" y="0"/>
          <a:chExt cx="0" cy="0"/>
        </a:xfrm>
      </p:grpSpPr>
      <p:graphicFrame>
        <p:nvGraphicFramePr>
          <p:cNvPr id="6" name="Google Shape;599;p12">
            <a:extLst>
              <a:ext uri="{FF2B5EF4-FFF2-40B4-BE49-F238E27FC236}">
                <a16:creationId xmlns:a16="http://schemas.microsoft.com/office/drawing/2014/main" id="{2C7C9845-8A37-F085-6F7D-176EFE354EC9}"/>
              </a:ext>
            </a:extLst>
          </p:cNvPr>
          <p:cNvGraphicFramePr/>
          <p:nvPr>
            <p:extLst>
              <p:ext uri="{D42A27DB-BD31-4B8C-83A1-F6EECF244321}">
                <p14:modId xmlns:p14="http://schemas.microsoft.com/office/powerpoint/2010/main" val="1090854921"/>
              </p:ext>
            </p:extLst>
          </p:nvPr>
        </p:nvGraphicFramePr>
        <p:xfrm>
          <a:off x="391886" y="972272"/>
          <a:ext cx="11211850" cy="5385779"/>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285B727F-8615-3FF3-6FB4-9F4CC55ADA87}"/>
              </a:ext>
            </a:extLst>
          </p:cNvPr>
          <p:cNvSpPr txBox="1"/>
          <p:nvPr/>
        </p:nvSpPr>
        <p:spPr>
          <a:xfrm>
            <a:off x="9843039" y="50845"/>
            <a:ext cx="1554480" cy="457200"/>
          </a:xfrm>
          <a:prstGeom prst="rect">
            <a:avLst/>
          </a:prstGeom>
          <a:solidFill>
            <a:schemeClr val="bg1"/>
          </a:solidFill>
          <a:ln>
            <a:solidFill>
              <a:schemeClr val="bg1"/>
            </a:solidFill>
          </a:ln>
        </p:spPr>
        <p:txBody>
          <a:bodyPr wrap="square" rtlCol="0">
            <a:spAutoFit/>
          </a:bodyPr>
          <a:lstStyle/>
          <a:p>
            <a:endParaRPr lang="en-US"/>
          </a:p>
        </p:txBody>
      </p:sp>
      <p:sp>
        <p:nvSpPr>
          <p:cNvPr id="18" name="Text Box 2">
            <a:extLst>
              <a:ext uri="{FF2B5EF4-FFF2-40B4-BE49-F238E27FC236}">
                <a16:creationId xmlns:a16="http://schemas.microsoft.com/office/drawing/2014/main" id="{64F16010-0CBD-979E-ADD9-E8871F18E041}"/>
              </a:ext>
            </a:extLst>
          </p:cNvPr>
          <p:cNvSpPr txBox="1"/>
          <p:nvPr/>
        </p:nvSpPr>
        <p:spPr>
          <a:xfrm>
            <a:off x="130630" y="5965541"/>
            <a:ext cx="11826018"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Is there anything else you would like us to know</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
        <p:nvSpPr>
          <p:cNvPr id="2" name="TextBox 1">
            <a:extLst>
              <a:ext uri="{FF2B5EF4-FFF2-40B4-BE49-F238E27FC236}">
                <a16:creationId xmlns:a16="http://schemas.microsoft.com/office/drawing/2014/main" id="{EE457C85-9797-B3B0-80CA-32733B7C381F}"/>
              </a:ext>
            </a:extLst>
          </p:cNvPr>
          <p:cNvSpPr txBox="1"/>
          <p:nvPr/>
        </p:nvSpPr>
        <p:spPr>
          <a:xfrm>
            <a:off x="28937" y="60193"/>
            <a:ext cx="12134125" cy="800219"/>
          </a:xfrm>
          <a:prstGeom prst="rect">
            <a:avLst/>
          </a:prstGeom>
          <a:noFill/>
        </p:spPr>
        <p:txBody>
          <a:bodyPr wrap="square">
            <a:spAutoFit/>
          </a:bodyPr>
          <a:lstStyle/>
          <a:p>
            <a:r>
              <a:rPr lang="en-US" sz="2300" dirty="0">
                <a:solidFill>
                  <a:srgbClr val="4A4A4A"/>
                </a:solidFill>
                <a:latin typeface="Roboto Black" panose="02000000000000000000" pitchFamily="2" charset="0"/>
                <a:ea typeface="Roboto Black" panose="02000000000000000000" pitchFamily="2" charset="0"/>
              </a:rPr>
              <a:t>Respondents with a disability highlight concerns about economic insecurities, frustrations with public spaces failing to comply with ADA and difficulties accessing services.</a:t>
            </a:r>
            <a:endParaRPr lang="en-US" sz="2300" baseline="0" dirty="0">
              <a:solidFill>
                <a:srgbClr val="4A4A4A"/>
              </a:solidFill>
              <a:latin typeface="Roboto Black" panose="02000000000000000000" pitchFamily="2" charset="0"/>
              <a:ea typeface="Roboto Black" panose="02000000000000000000" pitchFamily="2" charset="0"/>
            </a:endParaRPr>
          </a:p>
        </p:txBody>
      </p:sp>
    </p:spTree>
    <p:extLst>
      <p:ext uri="{BB962C8B-B14F-4D97-AF65-F5344CB8AC3E}">
        <p14:creationId xmlns:p14="http://schemas.microsoft.com/office/powerpoint/2010/main" val="39812377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F1C5F-D397-3A4E-50DD-1C1285223307}"/>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EEC0D0B0-1511-1B89-59F4-D3FF4EFAD003}"/>
              </a:ext>
            </a:extLst>
          </p:cNvPr>
          <p:cNvSpPr txBox="1"/>
          <p:nvPr/>
        </p:nvSpPr>
        <p:spPr>
          <a:xfrm>
            <a:off x="254834" y="1454529"/>
            <a:ext cx="11590053" cy="3600986"/>
          </a:xfrm>
          <a:prstGeom prst="rect">
            <a:avLst/>
          </a:prstGeom>
          <a:noFill/>
        </p:spPr>
        <p:txBody>
          <a:bodyPr wrap="square">
            <a:spAutoFit/>
          </a:bodyPr>
          <a:lstStyle/>
          <a:p>
            <a:r>
              <a:rPr lang="en-US" sz="1900" dirty="0">
                <a:latin typeface=""/>
              </a:rPr>
              <a:t>This analysis draws on 88 open-ended responses from the 181 respondents who identified as living with a disability.</a:t>
            </a:r>
          </a:p>
          <a:p>
            <a:endParaRPr lang="en-US" sz="1900" dirty="0">
              <a:latin typeface=""/>
            </a:endParaRPr>
          </a:p>
          <a:p>
            <a:r>
              <a:rPr lang="en-US" sz="1900" dirty="0">
                <a:latin typeface=""/>
              </a:rPr>
              <a:t>Respondents with disabilities frequently describe financial precarity and stress that disability benefits are insufficient to meet basic needs and may discourage employment or independence. </a:t>
            </a:r>
          </a:p>
          <a:p>
            <a:endParaRPr lang="en-US" sz="1900" dirty="0">
              <a:latin typeface=""/>
            </a:endParaRPr>
          </a:p>
          <a:p>
            <a:r>
              <a:rPr lang="en-US" sz="1900" dirty="0">
                <a:latin typeface=""/>
              </a:rPr>
              <a:t>Many also highlight the structural constraints embedded in the programs, such as income limits tied to benefits, which, they noted, limits opportunities for people with disabilities’ to fully participate in the workforce.</a:t>
            </a:r>
          </a:p>
          <a:p>
            <a:endParaRPr lang="en-US" sz="1900" dirty="0">
              <a:latin typeface=""/>
            </a:endParaRPr>
          </a:p>
          <a:p>
            <a:endParaRPr lang="en-US" sz="1900" dirty="0">
              <a:latin typeface=""/>
            </a:endParaRPr>
          </a:p>
          <a:p>
            <a:endParaRPr lang="en-US" sz="1900" dirty="0">
              <a:latin typeface=""/>
            </a:endParaRPr>
          </a:p>
        </p:txBody>
      </p:sp>
      <p:sp>
        <p:nvSpPr>
          <p:cNvPr id="4" name="TextBox 3">
            <a:extLst>
              <a:ext uri="{FF2B5EF4-FFF2-40B4-BE49-F238E27FC236}">
                <a16:creationId xmlns:a16="http://schemas.microsoft.com/office/drawing/2014/main" id="{32904E4C-CDC2-9383-A35C-89C932CD2919}"/>
              </a:ext>
            </a:extLst>
          </p:cNvPr>
          <p:cNvSpPr txBox="1"/>
          <p:nvPr/>
        </p:nvSpPr>
        <p:spPr>
          <a:xfrm>
            <a:off x="28937" y="60193"/>
            <a:ext cx="12134125" cy="800219"/>
          </a:xfrm>
          <a:prstGeom prst="rect">
            <a:avLst/>
          </a:prstGeom>
          <a:noFill/>
        </p:spPr>
        <p:txBody>
          <a:bodyPr wrap="square">
            <a:spAutoFit/>
          </a:bodyPr>
          <a:lstStyle/>
          <a:p>
            <a:r>
              <a:rPr lang="en-US" sz="2300" dirty="0">
                <a:solidFill>
                  <a:srgbClr val="4A4A4A"/>
                </a:solidFill>
                <a:latin typeface="Roboto Black" panose="02000000000000000000" pitchFamily="2" charset="0"/>
                <a:ea typeface="Roboto Black" panose="02000000000000000000" pitchFamily="2" charset="0"/>
              </a:rPr>
              <a:t>Respondents with a disability highlight concerns about economic insecurities, frustrations with public spaces failing to comply with ADA and difficulties accessing services.</a:t>
            </a:r>
            <a:endParaRPr lang="en-US" sz="2300" baseline="0" dirty="0">
              <a:solidFill>
                <a:srgbClr val="4A4A4A"/>
              </a:solidFill>
              <a:latin typeface="Roboto Black" panose="02000000000000000000" pitchFamily="2" charset="0"/>
              <a:ea typeface="Roboto Black" panose="02000000000000000000" pitchFamily="2" charset="0"/>
            </a:endParaRPr>
          </a:p>
        </p:txBody>
      </p:sp>
      <p:sp>
        <p:nvSpPr>
          <p:cNvPr id="6" name="Text Box 2">
            <a:extLst>
              <a:ext uri="{FF2B5EF4-FFF2-40B4-BE49-F238E27FC236}">
                <a16:creationId xmlns:a16="http://schemas.microsoft.com/office/drawing/2014/main" id="{56A0B811-85EA-4DCE-4316-0E2903BE54EE}"/>
              </a:ext>
            </a:extLst>
          </p:cNvPr>
          <p:cNvSpPr txBox="1"/>
          <p:nvPr/>
        </p:nvSpPr>
        <p:spPr>
          <a:xfrm>
            <a:off x="130630" y="5965541"/>
            <a:ext cx="11826018"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Is there anything else you would like us to know</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560166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57D634-C0F0-421D-6127-409623D966B3}"/>
            </a:ext>
          </a:extLst>
        </p:cNvPr>
        <p:cNvGrpSpPr/>
        <p:nvPr/>
      </p:nvGrpSpPr>
      <p:grpSpPr>
        <a:xfrm>
          <a:off x="0" y="0"/>
          <a:ext cx="0" cy="0"/>
          <a:chOff x="0" y="0"/>
          <a:chExt cx="0" cy="0"/>
        </a:xfrm>
      </p:grpSpPr>
      <p:graphicFrame>
        <p:nvGraphicFramePr>
          <p:cNvPr id="6" name="Google Shape;599;p12">
            <a:extLst>
              <a:ext uri="{FF2B5EF4-FFF2-40B4-BE49-F238E27FC236}">
                <a16:creationId xmlns:a16="http://schemas.microsoft.com/office/drawing/2014/main" id="{11588223-C060-5CC3-C2F2-D1A09336621E}"/>
              </a:ext>
            </a:extLst>
          </p:cNvPr>
          <p:cNvGraphicFramePr/>
          <p:nvPr>
            <p:extLst>
              <p:ext uri="{D42A27DB-BD31-4B8C-83A1-F6EECF244321}">
                <p14:modId xmlns:p14="http://schemas.microsoft.com/office/powerpoint/2010/main" val="3392130212"/>
              </p:ext>
            </p:extLst>
          </p:nvPr>
        </p:nvGraphicFramePr>
        <p:xfrm>
          <a:off x="649520" y="1044509"/>
          <a:ext cx="11428782" cy="5082042"/>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A1A0C1E4-65AB-A6FE-1B1B-5D379F67AC46}"/>
              </a:ext>
            </a:extLst>
          </p:cNvPr>
          <p:cNvSpPr txBox="1"/>
          <p:nvPr/>
        </p:nvSpPr>
        <p:spPr>
          <a:xfrm>
            <a:off x="9843039" y="50845"/>
            <a:ext cx="1554480" cy="457200"/>
          </a:xfrm>
          <a:prstGeom prst="rect">
            <a:avLst/>
          </a:prstGeom>
          <a:solidFill>
            <a:schemeClr val="bg1"/>
          </a:solidFill>
          <a:ln>
            <a:solidFill>
              <a:schemeClr val="bg1"/>
            </a:solidFill>
          </a:ln>
        </p:spPr>
        <p:txBody>
          <a:bodyPr wrap="square" rtlCol="0">
            <a:spAutoFit/>
          </a:bodyPr>
          <a:lstStyle/>
          <a:p>
            <a:endParaRPr lang="en-US"/>
          </a:p>
        </p:txBody>
      </p:sp>
      <p:sp>
        <p:nvSpPr>
          <p:cNvPr id="2" name="TextBox 1">
            <a:extLst>
              <a:ext uri="{FF2B5EF4-FFF2-40B4-BE49-F238E27FC236}">
                <a16:creationId xmlns:a16="http://schemas.microsoft.com/office/drawing/2014/main" id="{045E8E90-7D5B-353B-1D5C-85731634DC98}"/>
              </a:ext>
            </a:extLst>
          </p:cNvPr>
          <p:cNvSpPr txBox="1"/>
          <p:nvPr/>
        </p:nvSpPr>
        <p:spPr>
          <a:xfrm>
            <a:off x="11580" y="25472"/>
            <a:ext cx="12192000" cy="800219"/>
          </a:xfrm>
          <a:prstGeom prst="rect">
            <a:avLst/>
          </a:prstGeom>
          <a:noFill/>
        </p:spPr>
        <p:txBody>
          <a:bodyPr wrap="square">
            <a:spAutoFit/>
          </a:bodyPr>
          <a:lstStyle/>
          <a:p>
            <a:r>
              <a:rPr lang="en-US" sz="2300" dirty="0">
                <a:solidFill>
                  <a:srgbClr val="4A4A4A"/>
                </a:solidFill>
                <a:latin typeface="Roboto Black" panose="02000000000000000000" pitchFamily="2" charset="0"/>
                <a:ea typeface="Roboto Black" panose="02000000000000000000" pitchFamily="2" charset="0"/>
              </a:rPr>
              <a:t>R</a:t>
            </a:r>
            <a:r>
              <a:rPr lang="en-US" sz="2300" baseline="0" dirty="0">
                <a:solidFill>
                  <a:srgbClr val="4A4A4A"/>
                </a:solidFill>
                <a:latin typeface="Roboto Black" panose="02000000000000000000" pitchFamily="2" charset="0"/>
                <a:ea typeface="Roboto Black" panose="02000000000000000000" pitchFamily="2" charset="0"/>
              </a:rPr>
              <a:t>espondents close to a person with a disability want to draw attention to the difficulties in navigating services, serious concerns about the caregiver workforce, and economic strain.</a:t>
            </a:r>
          </a:p>
        </p:txBody>
      </p:sp>
      <p:sp>
        <p:nvSpPr>
          <p:cNvPr id="3" name="Text Box 1">
            <a:extLst>
              <a:ext uri="{FF2B5EF4-FFF2-40B4-BE49-F238E27FC236}">
                <a16:creationId xmlns:a16="http://schemas.microsoft.com/office/drawing/2014/main" id="{D8EF961E-532D-FE96-EE3D-DEDADA31A2DD}"/>
              </a:ext>
            </a:extLst>
          </p:cNvPr>
          <p:cNvSpPr txBox="1"/>
          <p:nvPr/>
        </p:nvSpPr>
        <p:spPr>
          <a:xfrm>
            <a:off x="348569" y="832840"/>
            <a:ext cx="11193911" cy="37724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aseline="0" dirty="0">
                <a:solidFill>
                  <a:schemeClr val="tx1"/>
                </a:solidFill>
                <a:latin typeface="Roboto" panose="02000000000000000000" pitchFamily="2" charset="0"/>
                <a:ea typeface="Roboto" panose="02000000000000000000" pitchFamily="2" charset="0"/>
              </a:rPr>
              <a:t>Percent of comments by respondents who are close to someone with a disability</a:t>
            </a:r>
            <a:endParaRPr lang="en-US" sz="1800" dirty="0">
              <a:solidFill>
                <a:schemeClr val="tx1"/>
              </a:solidFill>
              <a:latin typeface="Roboto" panose="02000000000000000000" pitchFamily="2" charset="0"/>
              <a:ea typeface="Roboto" panose="02000000000000000000" pitchFamily="2" charset="0"/>
            </a:endParaRPr>
          </a:p>
        </p:txBody>
      </p:sp>
      <p:sp>
        <p:nvSpPr>
          <p:cNvPr id="5" name="Text Box 2">
            <a:extLst>
              <a:ext uri="{FF2B5EF4-FFF2-40B4-BE49-F238E27FC236}">
                <a16:creationId xmlns:a16="http://schemas.microsoft.com/office/drawing/2014/main" id="{A023F377-2E69-3BE9-3161-08CFC05F8FA1}"/>
              </a:ext>
            </a:extLst>
          </p:cNvPr>
          <p:cNvSpPr txBox="1"/>
          <p:nvPr/>
        </p:nvSpPr>
        <p:spPr>
          <a:xfrm>
            <a:off x="130630" y="5965541"/>
            <a:ext cx="11826018"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Is there anything else you would like us to know</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179973938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18AE5-D356-EC74-BB01-B46EA8405112}"/>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DF0E95E9-774E-8F58-6DEC-B5C7D9A28183}"/>
              </a:ext>
            </a:extLst>
          </p:cNvPr>
          <p:cNvSpPr txBox="1"/>
          <p:nvPr/>
        </p:nvSpPr>
        <p:spPr>
          <a:xfrm>
            <a:off x="254834" y="1199879"/>
            <a:ext cx="11590053" cy="3893374"/>
          </a:xfrm>
          <a:prstGeom prst="rect">
            <a:avLst/>
          </a:prstGeom>
          <a:noFill/>
        </p:spPr>
        <p:txBody>
          <a:bodyPr wrap="square">
            <a:spAutoFit/>
          </a:bodyPr>
          <a:lstStyle/>
          <a:p>
            <a:r>
              <a:rPr lang="en-US" sz="1900" dirty="0">
                <a:latin typeface=""/>
              </a:rPr>
              <a:t>This analysis draws on 140 open-ended responses from the 343 respondents report having a family member or close friend with a disability.</a:t>
            </a:r>
          </a:p>
          <a:p>
            <a:endParaRPr lang="en-US" sz="1900" dirty="0">
              <a:latin typeface=""/>
            </a:endParaRPr>
          </a:p>
          <a:p>
            <a:r>
              <a:rPr lang="en-US" sz="1900" dirty="0">
                <a:latin typeface=""/>
              </a:rPr>
              <a:t>Family members and close friends consistently describe a fragmented and difficult-to-navigate service system. They flag wait times that extend for more than a decade, complex eligibility processes, and poor coordination across agencies. </a:t>
            </a:r>
          </a:p>
          <a:p>
            <a:endParaRPr lang="en-US" sz="1900" dirty="0">
              <a:latin typeface=""/>
            </a:endParaRPr>
          </a:p>
          <a:p>
            <a:r>
              <a:rPr lang="en-US" sz="1900" dirty="0">
                <a:latin typeface=""/>
              </a:rPr>
              <a:t>Respondents highlight the emotional, financial, and logistical strain of caregiving, often describing burnout, inability to work, and lack of respite or compensation. Caregiving is framed as essential but insufficiently supported.</a:t>
            </a:r>
          </a:p>
          <a:p>
            <a:endParaRPr lang="en-US" sz="1900" dirty="0">
              <a:latin typeface=""/>
            </a:endParaRPr>
          </a:p>
          <a:p>
            <a:r>
              <a:rPr lang="en-US" sz="1900" dirty="0">
                <a:latin typeface=""/>
              </a:rPr>
              <a:t>Many emphasize the burden placed on families to manage systems that are not integrated.</a:t>
            </a:r>
          </a:p>
          <a:p>
            <a:endParaRPr lang="en-US" sz="1900" dirty="0">
              <a:latin typeface=""/>
            </a:endParaRPr>
          </a:p>
        </p:txBody>
      </p:sp>
      <p:sp>
        <p:nvSpPr>
          <p:cNvPr id="6" name="TextBox 5">
            <a:extLst>
              <a:ext uri="{FF2B5EF4-FFF2-40B4-BE49-F238E27FC236}">
                <a16:creationId xmlns:a16="http://schemas.microsoft.com/office/drawing/2014/main" id="{EF000A86-5673-DE4D-31C8-5D61CE9893C6}"/>
              </a:ext>
            </a:extLst>
          </p:cNvPr>
          <p:cNvSpPr txBox="1"/>
          <p:nvPr/>
        </p:nvSpPr>
        <p:spPr>
          <a:xfrm>
            <a:off x="11580" y="25472"/>
            <a:ext cx="12192000" cy="800219"/>
          </a:xfrm>
          <a:prstGeom prst="rect">
            <a:avLst/>
          </a:prstGeom>
          <a:noFill/>
        </p:spPr>
        <p:txBody>
          <a:bodyPr wrap="square">
            <a:spAutoFit/>
          </a:bodyPr>
          <a:lstStyle/>
          <a:p>
            <a:r>
              <a:rPr lang="en-US" sz="2300" dirty="0">
                <a:solidFill>
                  <a:srgbClr val="4A4A4A"/>
                </a:solidFill>
                <a:latin typeface="Roboto Black" panose="02000000000000000000" pitchFamily="2" charset="0"/>
                <a:ea typeface="Roboto Black" panose="02000000000000000000" pitchFamily="2" charset="0"/>
              </a:rPr>
              <a:t>R</a:t>
            </a:r>
            <a:r>
              <a:rPr lang="en-US" sz="2300" baseline="0" dirty="0">
                <a:solidFill>
                  <a:srgbClr val="4A4A4A"/>
                </a:solidFill>
                <a:latin typeface="Roboto Black" panose="02000000000000000000" pitchFamily="2" charset="0"/>
                <a:ea typeface="Roboto Black" panose="02000000000000000000" pitchFamily="2" charset="0"/>
              </a:rPr>
              <a:t>espondents close to a person with a disability want to draw attention to the difficulties in navigating services, serious concerns about the caregiver workforce, and economic strain.</a:t>
            </a:r>
          </a:p>
        </p:txBody>
      </p:sp>
      <p:sp>
        <p:nvSpPr>
          <p:cNvPr id="7" name="Text Box 2">
            <a:extLst>
              <a:ext uri="{FF2B5EF4-FFF2-40B4-BE49-F238E27FC236}">
                <a16:creationId xmlns:a16="http://schemas.microsoft.com/office/drawing/2014/main" id="{4BFD00CB-51D4-D76D-8C2B-B6ADFFFBFBF7}"/>
              </a:ext>
            </a:extLst>
          </p:cNvPr>
          <p:cNvSpPr txBox="1"/>
          <p:nvPr/>
        </p:nvSpPr>
        <p:spPr>
          <a:xfrm>
            <a:off x="130630" y="5965541"/>
            <a:ext cx="11826018"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Is there anything else you would like us to know</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61648426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B31D8-9077-79E1-1C43-B4989B97D826}"/>
            </a:ext>
          </a:extLst>
        </p:cNvPr>
        <p:cNvGrpSpPr/>
        <p:nvPr/>
      </p:nvGrpSpPr>
      <p:grpSpPr>
        <a:xfrm>
          <a:off x="0" y="0"/>
          <a:ext cx="0" cy="0"/>
          <a:chOff x="0" y="0"/>
          <a:chExt cx="0" cy="0"/>
        </a:xfrm>
      </p:grpSpPr>
      <p:graphicFrame>
        <p:nvGraphicFramePr>
          <p:cNvPr id="6" name="Google Shape;599;p12">
            <a:extLst>
              <a:ext uri="{FF2B5EF4-FFF2-40B4-BE49-F238E27FC236}">
                <a16:creationId xmlns:a16="http://schemas.microsoft.com/office/drawing/2014/main" id="{4FC6FE0C-0DFF-70FD-F3C5-D3551BBCBE3C}"/>
              </a:ext>
            </a:extLst>
          </p:cNvPr>
          <p:cNvGraphicFramePr/>
          <p:nvPr>
            <p:extLst>
              <p:ext uri="{D42A27DB-BD31-4B8C-83A1-F6EECF244321}">
                <p14:modId xmlns:p14="http://schemas.microsoft.com/office/powerpoint/2010/main" val="1081771979"/>
              </p:ext>
            </p:extLst>
          </p:nvPr>
        </p:nvGraphicFramePr>
        <p:xfrm>
          <a:off x="649520" y="1044509"/>
          <a:ext cx="11428782" cy="5082042"/>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FFF856E4-ACCD-D00E-E9DE-9C00A55026CA}"/>
              </a:ext>
            </a:extLst>
          </p:cNvPr>
          <p:cNvSpPr txBox="1"/>
          <p:nvPr/>
        </p:nvSpPr>
        <p:spPr>
          <a:xfrm>
            <a:off x="9843039" y="50845"/>
            <a:ext cx="1554480" cy="457200"/>
          </a:xfrm>
          <a:prstGeom prst="rect">
            <a:avLst/>
          </a:prstGeom>
          <a:solidFill>
            <a:schemeClr val="bg1"/>
          </a:solidFill>
          <a:ln>
            <a:solidFill>
              <a:schemeClr val="bg1"/>
            </a:solidFill>
          </a:ln>
        </p:spPr>
        <p:txBody>
          <a:bodyPr wrap="square" rtlCol="0">
            <a:spAutoFit/>
          </a:bodyPr>
          <a:lstStyle/>
          <a:p>
            <a:endParaRPr lang="en-US"/>
          </a:p>
        </p:txBody>
      </p:sp>
      <p:sp>
        <p:nvSpPr>
          <p:cNvPr id="2" name="TextBox 1">
            <a:extLst>
              <a:ext uri="{FF2B5EF4-FFF2-40B4-BE49-F238E27FC236}">
                <a16:creationId xmlns:a16="http://schemas.microsoft.com/office/drawing/2014/main" id="{198D0014-13C4-AC5F-6755-C5A32300DA27}"/>
              </a:ext>
            </a:extLst>
          </p:cNvPr>
          <p:cNvSpPr txBox="1"/>
          <p:nvPr/>
        </p:nvSpPr>
        <p:spPr>
          <a:xfrm>
            <a:off x="162050" y="13897"/>
            <a:ext cx="12192000" cy="800219"/>
          </a:xfrm>
          <a:prstGeom prst="rect">
            <a:avLst/>
          </a:prstGeom>
          <a:noFill/>
        </p:spPr>
        <p:txBody>
          <a:bodyPr wrap="square">
            <a:spAutoFit/>
          </a:bodyPr>
          <a:lstStyle/>
          <a:p>
            <a:r>
              <a:rPr lang="en-US" sz="2300" baseline="0" dirty="0">
                <a:solidFill>
                  <a:srgbClr val="4A4A4A"/>
                </a:solidFill>
                <a:latin typeface="Roboto Black" panose="02000000000000000000" pitchFamily="2" charset="0"/>
                <a:ea typeface="Roboto Black" panose="02000000000000000000" pitchFamily="2" charset="0"/>
              </a:rPr>
              <a:t>Accessing and navigating services, underinvestment in systems, and accessibility issues </a:t>
            </a:r>
            <a:r>
              <a:rPr lang="en-US" sz="2300" dirty="0">
                <a:solidFill>
                  <a:srgbClr val="4A4A4A"/>
                </a:solidFill>
                <a:latin typeface="Roboto Black" panose="02000000000000000000" pitchFamily="2" charset="0"/>
                <a:ea typeface="Roboto Black" panose="02000000000000000000" pitchFamily="2" charset="0"/>
              </a:rPr>
              <a:t>were</a:t>
            </a:r>
            <a:r>
              <a:rPr lang="en-US" sz="2300" baseline="0" dirty="0">
                <a:solidFill>
                  <a:srgbClr val="4A4A4A"/>
                </a:solidFill>
                <a:latin typeface="Roboto Black" panose="02000000000000000000" pitchFamily="2" charset="0"/>
                <a:ea typeface="Roboto Black" panose="02000000000000000000" pitchFamily="2" charset="0"/>
              </a:rPr>
              <a:t> flagged by respondents who work with people with disabilities.</a:t>
            </a:r>
          </a:p>
        </p:txBody>
      </p:sp>
      <p:sp>
        <p:nvSpPr>
          <p:cNvPr id="3" name="Text Box 1">
            <a:extLst>
              <a:ext uri="{FF2B5EF4-FFF2-40B4-BE49-F238E27FC236}">
                <a16:creationId xmlns:a16="http://schemas.microsoft.com/office/drawing/2014/main" id="{689AF8C3-10CD-8EF4-349C-E5D64F83E753}"/>
              </a:ext>
            </a:extLst>
          </p:cNvPr>
          <p:cNvSpPr txBox="1"/>
          <p:nvPr/>
        </p:nvSpPr>
        <p:spPr>
          <a:xfrm>
            <a:off x="348569" y="832840"/>
            <a:ext cx="11193911" cy="37724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aseline="0" dirty="0">
                <a:solidFill>
                  <a:schemeClr val="tx1"/>
                </a:solidFill>
                <a:latin typeface="Roboto" panose="02000000000000000000" pitchFamily="2" charset="0"/>
                <a:ea typeface="Roboto" panose="02000000000000000000" pitchFamily="2" charset="0"/>
              </a:rPr>
              <a:t>Percent of comments by respondents who are close to someone with a disability</a:t>
            </a:r>
            <a:endParaRPr lang="en-US" sz="1800" dirty="0">
              <a:solidFill>
                <a:schemeClr val="tx1"/>
              </a:solidFill>
              <a:latin typeface="Roboto" panose="02000000000000000000" pitchFamily="2" charset="0"/>
              <a:ea typeface="Roboto" panose="02000000000000000000" pitchFamily="2" charset="0"/>
            </a:endParaRPr>
          </a:p>
        </p:txBody>
      </p:sp>
      <p:sp>
        <p:nvSpPr>
          <p:cNvPr id="5" name="Text Box 2">
            <a:extLst>
              <a:ext uri="{FF2B5EF4-FFF2-40B4-BE49-F238E27FC236}">
                <a16:creationId xmlns:a16="http://schemas.microsoft.com/office/drawing/2014/main" id="{603FDE76-5D4A-30EE-6E5A-FE5A3F53C29C}"/>
              </a:ext>
            </a:extLst>
          </p:cNvPr>
          <p:cNvSpPr txBox="1"/>
          <p:nvPr/>
        </p:nvSpPr>
        <p:spPr>
          <a:xfrm>
            <a:off x="130630" y="5965541"/>
            <a:ext cx="11826018"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Is there anything else you would like us to know</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80897134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DA1AD-BE92-ECB4-B2E3-19F4574DF93B}"/>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954D52B4-6A98-6EE5-57BA-EBDA4F2ED6CB}"/>
              </a:ext>
            </a:extLst>
          </p:cNvPr>
          <p:cNvSpPr txBox="1"/>
          <p:nvPr/>
        </p:nvSpPr>
        <p:spPr>
          <a:xfrm>
            <a:off x="254834" y="1153579"/>
            <a:ext cx="11590053" cy="4478149"/>
          </a:xfrm>
          <a:prstGeom prst="rect">
            <a:avLst/>
          </a:prstGeom>
          <a:noFill/>
        </p:spPr>
        <p:txBody>
          <a:bodyPr wrap="square">
            <a:spAutoFit/>
          </a:bodyPr>
          <a:lstStyle/>
          <a:p>
            <a:r>
              <a:rPr lang="en-US" sz="1900" dirty="0">
                <a:latin typeface=""/>
              </a:rPr>
              <a:t>This analysis draws on 63 open-ended responses from the 166 respondents who work with people with disabilities.</a:t>
            </a:r>
          </a:p>
          <a:p>
            <a:endParaRPr lang="en-US" sz="1900" dirty="0">
              <a:latin typeface=""/>
            </a:endParaRPr>
          </a:p>
          <a:p>
            <a:r>
              <a:rPr lang="en-US" sz="1900" dirty="0">
                <a:latin typeface=""/>
              </a:rPr>
              <a:t>Among respondents who work with people with disabilities, many comments express serious concern about an underfunded and fragmented system, which exacerbates difficulties with navigation. They note the lack of coordination across agencies and programs creates barriers to access, long waitlists, and confusion for individuals seeking support. </a:t>
            </a:r>
          </a:p>
          <a:p>
            <a:endParaRPr lang="en-US" sz="1900" dirty="0">
              <a:latin typeface=""/>
            </a:endParaRPr>
          </a:p>
          <a:p>
            <a:r>
              <a:rPr lang="en-US" sz="1900" dirty="0">
                <a:latin typeface=""/>
              </a:rPr>
              <a:t>Respondents also highlight chronic underfunding and workforce constraints, noting that low reimbursement rates and insufficient investment limit provider capacity, reduce service quality, and contribute to staffing shortages. </a:t>
            </a:r>
          </a:p>
          <a:p>
            <a:endParaRPr lang="en-US" sz="1900" dirty="0">
              <a:latin typeface=""/>
            </a:endParaRPr>
          </a:p>
          <a:p>
            <a:r>
              <a:rPr lang="en-US" sz="1900" dirty="0">
                <a:latin typeface=""/>
              </a:rPr>
              <a:t>Accessibility, particularly for Deaf, blind, and rural populations, remains uneven. They highlight a disconnect between accessibility requirements and the persistent barriers to technology and communication tools</a:t>
            </a:r>
          </a:p>
        </p:txBody>
      </p:sp>
      <p:sp>
        <p:nvSpPr>
          <p:cNvPr id="2" name="Text Box 2">
            <a:extLst>
              <a:ext uri="{FF2B5EF4-FFF2-40B4-BE49-F238E27FC236}">
                <a16:creationId xmlns:a16="http://schemas.microsoft.com/office/drawing/2014/main" id="{8E2F789F-7573-24A0-D956-242F2715B126}"/>
              </a:ext>
            </a:extLst>
          </p:cNvPr>
          <p:cNvSpPr txBox="1"/>
          <p:nvPr/>
        </p:nvSpPr>
        <p:spPr>
          <a:xfrm>
            <a:off x="130630" y="5965541"/>
            <a:ext cx="11826018"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Is there anything else you would like us to know</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
        <p:nvSpPr>
          <p:cNvPr id="4" name="TextBox 3">
            <a:extLst>
              <a:ext uri="{FF2B5EF4-FFF2-40B4-BE49-F238E27FC236}">
                <a16:creationId xmlns:a16="http://schemas.microsoft.com/office/drawing/2014/main" id="{2C720DD1-486A-C0B9-DA77-D10AF37BC4ED}"/>
              </a:ext>
            </a:extLst>
          </p:cNvPr>
          <p:cNvSpPr txBox="1"/>
          <p:nvPr/>
        </p:nvSpPr>
        <p:spPr>
          <a:xfrm>
            <a:off x="127325" y="13897"/>
            <a:ext cx="12192000" cy="800219"/>
          </a:xfrm>
          <a:prstGeom prst="rect">
            <a:avLst/>
          </a:prstGeom>
          <a:noFill/>
        </p:spPr>
        <p:txBody>
          <a:bodyPr wrap="square">
            <a:spAutoFit/>
          </a:bodyPr>
          <a:lstStyle/>
          <a:p>
            <a:r>
              <a:rPr lang="en-US" sz="2300" baseline="0" dirty="0">
                <a:solidFill>
                  <a:srgbClr val="4A4A4A"/>
                </a:solidFill>
                <a:latin typeface="Roboto Black" panose="02000000000000000000" pitchFamily="2" charset="0"/>
                <a:ea typeface="Roboto Black" panose="02000000000000000000" pitchFamily="2" charset="0"/>
              </a:rPr>
              <a:t>Accessing and navigating services, underinvestment in systems, and accessibility issues were flagged by respondents who work with people with disabilities.</a:t>
            </a:r>
          </a:p>
        </p:txBody>
      </p:sp>
    </p:spTree>
    <p:extLst>
      <p:ext uri="{BB962C8B-B14F-4D97-AF65-F5344CB8AC3E}">
        <p14:creationId xmlns:p14="http://schemas.microsoft.com/office/powerpoint/2010/main" val="391241349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64423-55D1-67E7-4E37-1F6B404999A4}"/>
            </a:ext>
          </a:extLst>
        </p:cNvPr>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645B28CB-FC75-4F1F-F9B1-9C163DB08F0A}"/>
              </a:ext>
            </a:extLst>
          </p:cNvPr>
          <p:cNvGraphicFramePr/>
          <p:nvPr>
            <p:extLst>
              <p:ext uri="{D42A27DB-BD31-4B8C-83A1-F6EECF244321}">
                <p14:modId xmlns:p14="http://schemas.microsoft.com/office/powerpoint/2010/main" val="1946990258"/>
              </p:ext>
            </p:extLst>
          </p:nvPr>
        </p:nvGraphicFramePr>
        <p:xfrm>
          <a:off x="659219" y="528390"/>
          <a:ext cx="10185989" cy="6366076"/>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D0C584BA-8285-9CFE-0871-42CBE37407F3}"/>
              </a:ext>
            </a:extLst>
          </p:cNvPr>
          <p:cNvSpPr txBox="1"/>
          <p:nvPr/>
        </p:nvSpPr>
        <p:spPr>
          <a:xfrm>
            <a:off x="289371" y="104720"/>
            <a:ext cx="11783029" cy="47705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Most are open to further engagement by disability organizations in the future.</a:t>
            </a:r>
          </a:p>
        </p:txBody>
      </p:sp>
    </p:spTree>
    <p:extLst>
      <p:ext uri="{BB962C8B-B14F-4D97-AF65-F5344CB8AC3E}">
        <p14:creationId xmlns:p14="http://schemas.microsoft.com/office/powerpoint/2010/main" val="139030505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192D3-102E-3ABF-603E-A484F1B6D5BB}"/>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03D9CDF3-98CB-8506-2209-BB91DAADC17B}"/>
              </a:ext>
            </a:extLst>
          </p:cNvPr>
          <p:cNvSpPr txBox="1"/>
          <p:nvPr/>
        </p:nvSpPr>
        <p:spPr>
          <a:xfrm>
            <a:off x="254834" y="886811"/>
            <a:ext cx="11590053" cy="4585871"/>
          </a:xfrm>
          <a:prstGeom prst="rect">
            <a:avLst/>
          </a:prstGeom>
          <a:noFill/>
        </p:spPr>
        <p:txBody>
          <a:bodyPr wrap="square">
            <a:spAutoFit/>
          </a:bodyPr>
          <a:lstStyle/>
          <a:p>
            <a:r>
              <a:rPr lang="en-US" sz="2200" b="1" i="1" dirty="0">
                <a:latin typeface=""/>
              </a:rPr>
              <a:t>All respondents:</a:t>
            </a:r>
          </a:p>
          <a:p>
            <a:r>
              <a:rPr lang="en-US" sz="1900" dirty="0">
                <a:latin typeface=""/>
              </a:rPr>
              <a:t>Most respondents expressed that they are willing to be contacted (56%), while 34% were not. </a:t>
            </a:r>
          </a:p>
          <a:p>
            <a:endParaRPr lang="en-US" sz="1500" b="1" i="1" dirty="0">
              <a:latin typeface=""/>
            </a:endParaRPr>
          </a:p>
          <a:p>
            <a:endParaRPr lang="en-US" sz="1500" b="1" i="1" dirty="0">
              <a:latin typeface=""/>
            </a:endParaRPr>
          </a:p>
          <a:p>
            <a:r>
              <a:rPr lang="en-US" sz="2200" b="1" i="1" dirty="0">
                <a:latin typeface=""/>
              </a:rPr>
              <a:t>People with disabilities:</a:t>
            </a:r>
          </a:p>
          <a:p>
            <a:r>
              <a:rPr lang="en-US" sz="1900" dirty="0">
                <a:latin typeface=""/>
              </a:rPr>
              <a:t>About 57% of respondents with a </a:t>
            </a:r>
            <a:r>
              <a:rPr lang="en-US" sz="1900">
                <a:latin typeface=""/>
              </a:rPr>
              <a:t>disability are </a:t>
            </a:r>
            <a:r>
              <a:rPr lang="en-US" sz="1900" dirty="0">
                <a:latin typeface=""/>
              </a:rPr>
              <a:t>willing to be contacted, while 30% are not.</a:t>
            </a:r>
          </a:p>
          <a:p>
            <a:endParaRPr lang="en-US" sz="1500" dirty="0">
              <a:latin typeface=""/>
            </a:endParaRPr>
          </a:p>
          <a:p>
            <a:endParaRPr lang="en-US" sz="1500" dirty="0">
              <a:latin typeface=""/>
            </a:endParaRPr>
          </a:p>
          <a:p>
            <a:r>
              <a:rPr lang="en-US" sz="2200" b="1" i="1" dirty="0">
                <a:latin typeface=""/>
              </a:rPr>
              <a:t>People close to someone with a disability:</a:t>
            </a:r>
          </a:p>
          <a:p>
            <a:r>
              <a:rPr lang="en-US" sz="1900" dirty="0">
                <a:latin typeface=""/>
              </a:rPr>
              <a:t>Respondents close to someone with a disability express similar interest in further engagement, with 56% willing and 34% not willing to be contacted.</a:t>
            </a:r>
          </a:p>
          <a:p>
            <a:endParaRPr lang="en-US" sz="1500" dirty="0">
              <a:latin typeface=""/>
            </a:endParaRPr>
          </a:p>
          <a:p>
            <a:endParaRPr lang="en-US" sz="1500" dirty="0">
              <a:latin typeface=""/>
            </a:endParaRPr>
          </a:p>
          <a:p>
            <a:r>
              <a:rPr lang="en-US" sz="2200" b="1" i="1" dirty="0">
                <a:latin typeface=""/>
              </a:rPr>
              <a:t>People who work with people with disabilities:</a:t>
            </a:r>
          </a:p>
          <a:p>
            <a:r>
              <a:rPr lang="en-US" sz="1900" dirty="0">
                <a:latin typeface=""/>
              </a:rPr>
              <a:t>Respondents working with people with disabilities are somewhat less likely to say they are willing (53%) and more likely to say they are not (40%) compared with other groups.</a:t>
            </a:r>
          </a:p>
        </p:txBody>
      </p:sp>
      <p:sp>
        <p:nvSpPr>
          <p:cNvPr id="2" name="TextBox 1">
            <a:extLst>
              <a:ext uri="{FF2B5EF4-FFF2-40B4-BE49-F238E27FC236}">
                <a16:creationId xmlns:a16="http://schemas.microsoft.com/office/drawing/2014/main" id="{178292D1-A130-50AB-B11E-A2488095FAB6}"/>
              </a:ext>
            </a:extLst>
          </p:cNvPr>
          <p:cNvSpPr txBox="1"/>
          <p:nvPr/>
        </p:nvSpPr>
        <p:spPr>
          <a:xfrm>
            <a:off x="289371" y="104720"/>
            <a:ext cx="11783029" cy="477054"/>
          </a:xfrm>
          <a:prstGeom prst="rect">
            <a:avLst/>
          </a:prstGeom>
          <a:noFill/>
        </p:spPr>
        <p:txBody>
          <a:bodyPr wrap="square">
            <a:spAutoFit/>
          </a:bodyPr>
          <a:lstStyle/>
          <a:p>
            <a:r>
              <a:rPr lang="en-US" sz="2500" baseline="0" dirty="0">
                <a:solidFill>
                  <a:srgbClr val="4A4A4A"/>
                </a:solidFill>
                <a:latin typeface="Roboto Black" panose="02000000000000000000" pitchFamily="2" charset="0"/>
                <a:ea typeface="Roboto Black" panose="02000000000000000000" pitchFamily="2" charset="0"/>
              </a:rPr>
              <a:t>Most are open to further engagement by disability organizations in the future.</a:t>
            </a:r>
          </a:p>
        </p:txBody>
      </p:sp>
      <p:sp>
        <p:nvSpPr>
          <p:cNvPr id="5" name="Text Box 2">
            <a:extLst>
              <a:ext uri="{FF2B5EF4-FFF2-40B4-BE49-F238E27FC236}">
                <a16:creationId xmlns:a16="http://schemas.microsoft.com/office/drawing/2014/main" id="{97B74DDC-684D-4701-2DCE-5C23BBB0F8D1}"/>
              </a:ext>
            </a:extLst>
          </p:cNvPr>
          <p:cNvSpPr txBox="1"/>
          <p:nvPr/>
        </p:nvSpPr>
        <p:spPr>
          <a:xfrm>
            <a:off x="116111" y="5662554"/>
            <a:ext cx="11844887" cy="10148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4A4A4A"/>
                </a:solidFill>
                <a:latin typeface="Roboto" panose="02000000000000000000" pitchFamily="2" charset="0"/>
                <a:ea typeface="Roboto" panose="02000000000000000000" pitchFamily="2" charset="0"/>
              </a:rPr>
              <a:t>Question: </a:t>
            </a:r>
            <a:r>
              <a:rPr lang="en-US" sz="1800" dirty="0">
                <a:solidFill>
                  <a:srgbClr val="4A4A4A"/>
                </a:solidFill>
                <a:latin typeface="Roboto" panose="02000000000000000000" pitchFamily="2" charset="0"/>
                <a:ea typeface="Roboto" panose="02000000000000000000" pitchFamily="2" charset="0"/>
              </a:rPr>
              <a:t>May we contact you for follow up or community meetings</a:t>
            </a:r>
            <a:r>
              <a:rPr lang="en-US" sz="1800" b="0" dirty="0">
                <a:solidFill>
                  <a:srgbClr val="4A4A4A"/>
                </a:solidFill>
                <a:latin typeface="Roboto" panose="02000000000000000000" pitchFamily="2" charset="0"/>
                <a:ea typeface="Roboto" panose="02000000000000000000" pitchFamily="2" charset="0"/>
              </a:rPr>
              <a:t>?</a:t>
            </a:r>
            <a:endParaRPr lang="en-US" sz="1800" b="0" baseline="0" dirty="0">
              <a:solidFill>
                <a:srgbClr val="4A4A4A"/>
              </a:solidFill>
              <a:effectLst/>
              <a:latin typeface="Roboto" panose="02000000000000000000" pitchFamily="2" charset="0"/>
              <a:ea typeface="Roboto" panose="02000000000000000000" pitchFamily="2" charset="0"/>
            </a:endParaRPr>
          </a:p>
          <a:p>
            <a:r>
              <a:rPr lang="en-US" sz="1800" b="1" dirty="0">
                <a:solidFill>
                  <a:srgbClr val="4A4A4A"/>
                </a:solidFill>
                <a:effectLst/>
                <a:latin typeface="Roboto" panose="02000000000000000000" pitchFamily="2" charset="0"/>
                <a:ea typeface="Roboto" panose="02000000000000000000" pitchFamily="2" charset="0"/>
              </a:rPr>
              <a:t>Source:</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Texas State Independent Living Council’s Needs Assessment Survey conducted April</a:t>
            </a:r>
            <a:r>
              <a:rPr lang="en-US" sz="1800" b="0" baseline="0" dirty="0">
                <a:solidFill>
                  <a:srgbClr val="4A4A4A"/>
                </a:solidFill>
                <a:effectLst/>
                <a:latin typeface="Roboto" panose="02000000000000000000" pitchFamily="2" charset="0"/>
                <a:ea typeface="Roboto" panose="02000000000000000000" pitchFamily="2" charset="0"/>
              </a:rPr>
              <a:t> 14</a:t>
            </a:r>
            <a:r>
              <a:rPr lang="en-US" sz="1800" b="0" dirty="0">
                <a:solidFill>
                  <a:srgbClr val="4A4A4A"/>
                </a:solidFill>
                <a:effectLst/>
                <a:latin typeface="Roboto" panose="02000000000000000000" pitchFamily="2" charset="0"/>
                <a:ea typeface="Roboto" panose="02000000000000000000" pitchFamily="2" charset="0"/>
              </a:rPr>
              <a:t>-August 31, 2026 with 694</a:t>
            </a:r>
            <a:r>
              <a:rPr lang="en-US" sz="1800" b="0" baseline="0" dirty="0">
                <a:solidFill>
                  <a:srgbClr val="4A4A4A"/>
                </a:solidFill>
                <a:effectLst/>
                <a:latin typeface="Roboto" panose="02000000000000000000" pitchFamily="2" charset="0"/>
                <a:ea typeface="Roboto" panose="02000000000000000000" pitchFamily="2" charset="0"/>
              </a:rPr>
              <a:t> </a:t>
            </a:r>
            <a:r>
              <a:rPr lang="en-US" sz="1800" b="0" dirty="0">
                <a:solidFill>
                  <a:srgbClr val="4A4A4A"/>
                </a:solidFill>
                <a:effectLst/>
                <a:latin typeface="Roboto" panose="02000000000000000000" pitchFamily="2" charset="0"/>
                <a:ea typeface="Roboto" panose="02000000000000000000" pitchFamily="2" charset="0"/>
              </a:rPr>
              <a:t>adults across Texas</a:t>
            </a:r>
            <a:r>
              <a:rPr lang="en-US" sz="1800" b="0" baseline="0" dirty="0">
                <a:solidFill>
                  <a:srgbClr val="4A4A4A"/>
                </a:solidFill>
                <a:effectLst/>
                <a:latin typeface="Roboto" panose="02000000000000000000" pitchFamily="2" charset="0"/>
                <a:ea typeface="Roboto" panose="02000000000000000000" pitchFamily="2" charset="0"/>
              </a:rPr>
              <a:t>.  </a:t>
            </a:r>
            <a:endParaRPr lang="en-US" sz="1800" b="0" dirty="0">
              <a:solidFill>
                <a:srgbClr val="4A4A4A"/>
              </a:solidFill>
              <a:effectLst/>
              <a:latin typeface="Roboto" panose="02000000000000000000" pitchFamily="2" charset="0"/>
              <a:ea typeface="Roboto" panose="02000000000000000000" pitchFamily="2" charset="0"/>
            </a:endParaRPr>
          </a:p>
          <a:p>
            <a:r>
              <a:rPr lang="en-US" sz="1600" b="1" dirty="0">
                <a:solidFill>
                  <a:srgbClr val="4A4A4A"/>
                </a:solidFill>
                <a:effectLst/>
                <a:latin typeface="+mn-lt"/>
                <a:ea typeface="+mn-ea"/>
                <a:cs typeface="+mn-cs"/>
              </a:rPr>
              <a:t> </a:t>
            </a:r>
            <a:endParaRPr lang="en-US" sz="1600" dirty="0">
              <a:solidFill>
                <a:srgbClr val="4A4A4A"/>
              </a:solidFill>
              <a:effectLst/>
              <a:latin typeface="+mn-lt"/>
              <a:ea typeface="+mn-ea"/>
              <a:cs typeface="+mn-cs"/>
            </a:endParaRPr>
          </a:p>
          <a:p>
            <a:endParaRPr lang="en-US" sz="1600" dirty="0">
              <a:solidFill>
                <a:srgbClr val="4A4A4A"/>
              </a:solidFill>
            </a:endParaRPr>
          </a:p>
        </p:txBody>
      </p:sp>
    </p:spTree>
    <p:extLst>
      <p:ext uri="{BB962C8B-B14F-4D97-AF65-F5344CB8AC3E}">
        <p14:creationId xmlns:p14="http://schemas.microsoft.com/office/powerpoint/2010/main" val="7344441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6bdc24e-a170-4e88-ade5-af510e45949d" xsi:nil="true"/>
    <lcf76f155ced4ddcb4097134ff3c332f xmlns="a8716ee5-1b01-4c63-97e5-50f082c298dd">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64DBEAEF041A64D818320E0BEA591EA" ma:contentTypeVersion="13" ma:contentTypeDescription="Create a new document." ma:contentTypeScope="" ma:versionID="668d99dbebea22b72c7e5d186d18a211">
  <xsd:schema xmlns:xsd="http://www.w3.org/2001/XMLSchema" xmlns:xs="http://www.w3.org/2001/XMLSchema" xmlns:p="http://schemas.microsoft.com/office/2006/metadata/properties" xmlns:ns2="f6bdc24e-a170-4e88-ade5-af510e45949d" xmlns:ns3="a8716ee5-1b01-4c63-97e5-50f082c298dd" targetNamespace="http://schemas.microsoft.com/office/2006/metadata/properties" ma:root="true" ma:fieldsID="946309afe192faa26ea371b21e4f8200" ns2:_="" ns3:_="">
    <xsd:import namespace="f6bdc24e-a170-4e88-ade5-af510e45949d"/>
    <xsd:import namespace="a8716ee5-1b01-4c63-97e5-50f082c298dd"/>
    <xsd:element name="properties">
      <xsd:complexType>
        <xsd:sequence>
          <xsd:element name="documentManagement">
            <xsd:complexType>
              <xsd:all>
                <xsd:element ref="ns2:MigrationSourceID" minOccurs="0"/>
                <xsd:element ref="ns3:MediaServiceMetadata" minOccurs="0"/>
                <xsd:element ref="ns3:MediaServiceFastMetadata" minOccurs="0"/>
                <xsd:element ref="ns3:MediaServiceSearchProperties" minOccurs="0"/>
                <xsd:element ref="ns3:MediaServiceObjectDetectorVersions" minOccurs="0"/>
                <xsd:element ref="ns3:MediaServiceGenerationTime" minOccurs="0"/>
                <xsd:element ref="ns3:MediaServiceEventHashCode" minOccurs="0"/>
                <xsd:element ref="ns3:MediaLengthInSeconds" minOccurs="0"/>
                <xsd:element ref="ns3:MediaServiceDateTaken" minOccurs="0"/>
                <xsd:element ref="ns3:lcf76f155ced4ddcb4097134ff3c332f" minOccurs="0"/>
                <xsd:element ref="ns2:TaxCatchAll"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bdc24e-a170-4e88-ade5-af510e45949d" elementFormDefault="qualified">
    <xsd:import namespace="http://schemas.microsoft.com/office/2006/documentManagement/types"/>
    <xsd:import namespace="http://schemas.microsoft.com/office/infopath/2007/PartnerControls"/>
    <xsd:element name="MigrationSourceID" ma:index="8" nillable="true" ma:displayName="MigrationSourceID" ma:internalName="MigrationSourceID" ma:readOnly="true">
      <xsd:simpleType>
        <xsd:restriction base="dms:Text"/>
      </xsd:simpleType>
    </xsd:element>
    <xsd:element name="TaxCatchAll" ma:index="19" nillable="true" ma:displayName="Taxonomy Catch All Column" ma:hidden="true" ma:list="{f6e4058f-3e9c-469e-b4fd-f19df1d33d8c}" ma:internalName="TaxCatchAll" ma:showField="CatchAllData" ma:web="f6bdc24e-a170-4e88-ade5-af510e45949d">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8716ee5-1b01-4c63-97e5-50f082c298dd" elementFormDefault="qualified">
    <xsd:import namespace="http://schemas.microsoft.com/office/2006/documentManagement/types"/>
    <xsd:import namespace="http://schemas.microsoft.com/office/infopath/2007/PartnerControls"/>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0f6ef41f-66c4-4996-ade4-1eb020b572cb"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9F78735-00CE-4B55-83AF-06F2C515150A}">
  <ds:schemaRefs>
    <ds:schemaRef ds:uri="http://schemas.microsoft.com/sharepoint/v3/contenttype/forms"/>
  </ds:schemaRefs>
</ds:datastoreItem>
</file>

<file path=customXml/itemProps2.xml><?xml version="1.0" encoding="utf-8"?>
<ds:datastoreItem xmlns:ds="http://schemas.openxmlformats.org/officeDocument/2006/customXml" ds:itemID="{64698062-7E0F-4E7D-A8B3-8EEE7EB679B1}">
  <ds:schemaRefs>
    <ds:schemaRef ds:uri="http://schemas.microsoft.com/office/2006/metadata/properties"/>
    <ds:schemaRef ds:uri="http://www.w3.org/XML/1998/namespace"/>
    <ds:schemaRef ds:uri="http://purl.org/dc/terms/"/>
    <ds:schemaRef ds:uri="http://purl.org/dc/elements/1.1/"/>
    <ds:schemaRef ds:uri="f6bdc24e-a170-4e88-ade5-af510e45949d"/>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a8716ee5-1b01-4c63-97e5-50f082c298dd"/>
  </ds:schemaRefs>
</ds:datastoreItem>
</file>

<file path=customXml/itemProps3.xml><?xml version="1.0" encoding="utf-8"?>
<ds:datastoreItem xmlns:ds="http://schemas.openxmlformats.org/officeDocument/2006/customXml" ds:itemID="{E800ACA6-123F-4769-917C-C9C5668232B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bdc24e-a170-4e88-ade5-af510e45949d"/>
    <ds:schemaRef ds:uri="a8716ee5-1b01-4c63-97e5-50f082c298d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3756</TotalTime>
  <Words>8808</Words>
  <Application>Microsoft Macintosh PowerPoint</Application>
  <PresentationFormat>Widescreen</PresentationFormat>
  <Paragraphs>710</Paragraphs>
  <Slides>84</Slides>
  <Notes>42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84</vt:i4>
      </vt:variant>
    </vt:vector>
  </HeadingPairs>
  <TitlesOfParts>
    <vt:vector size="91" baseType="lpstr">
      <vt:lpstr>Aptos</vt:lpstr>
      <vt:lpstr>Aptos Display</vt:lpstr>
      <vt:lpstr>Arial</vt:lpstr>
      <vt:lpstr>Roboto</vt:lpstr>
      <vt:lpstr>Roboto Black</vt:lpstr>
      <vt:lpstr>Roboto Light</vt:lpstr>
      <vt:lpstr>Office Theme</vt:lpstr>
      <vt:lpstr>Texas State Independent Living Council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Melissa Shannon</dc:creator>
  <cp:lastModifiedBy>Janet Sharkis</cp:lastModifiedBy>
  <cp:revision>35</cp:revision>
  <dcterms:created xsi:type="dcterms:W3CDTF">2026-09-13T15:30:52Z</dcterms:created>
  <dcterms:modified xsi:type="dcterms:W3CDTF">2026-10-13T03:33:29Z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0x010100264DBEAEF041A64D818320E0BEA591EA</vt:lpwstr>
  </property>
  <property fmtid="{D5CDD505-2E9C-101B-9397-08002B2CF9AE}" pid="3" name="MediaServiceImageTags">
    <vt:lpwstr/>
  </property>
</Properties>
</file>